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  <p:sldId id="263" r:id="rId9"/>
    <p:sldId id="264" r:id="rId10"/>
    <p:sldId id="296" r:id="rId11"/>
    <p:sldId id="266" r:id="rId12"/>
    <p:sldId id="267" r:id="rId13"/>
    <p:sldId id="268" r:id="rId14"/>
    <p:sldId id="299" r:id="rId15"/>
    <p:sldId id="297" r:id="rId16"/>
    <p:sldId id="301" r:id="rId17"/>
    <p:sldId id="300" r:id="rId18"/>
    <p:sldId id="302" r:id="rId19"/>
    <p:sldId id="304" r:id="rId20"/>
    <p:sldId id="271" r:id="rId21"/>
    <p:sldId id="288" r:id="rId22"/>
    <p:sldId id="272" r:id="rId23"/>
    <p:sldId id="273" r:id="rId24"/>
    <p:sldId id="274" r:id="rId25"/>
    <p:sldId id="276" r:id="rId26"/>
    <p:sldId id="275" r:id="rId27"/>
    <p:sldId id="278" r:id="rId28"/>
    <p:sldId id="277" r:id="rId29"/>
    <p:sldId id="279" r:id="rId30"/>
    <p:sldId id="280" r:id="rId31"/>
    <p:sldId id="305" r:id="rId32"/>
    <p:sldId id="293" r:id="rId33"/>
    <p:sldId id="290" r:id="rId34"/>
    <p:sldId id="291" r:id="rId35"/>
    <p:sldId id="292" r:id="rId36"/>
    <p:sldId id="295" r:id="rId37"/>
    <p:sldId id="281" r:id="rId38"/>
    <p:sldId id="282" r:id="rId39"/>
    <p:sldId id="284" r:id="rId40"/>
    <p:sldId id="285" r:id="rId41"/>
    <p:sldId id="286" r:id="rId42"/>
    <p:sldId id="287" r:id="rId43"/>
    <p:sldId id="306" r:id="rId44"/>
    <p:sldId id="307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B4CFF-661B-40B9-A71D-F72FFB314D98}" type="datetimeFigureOut">
              <a:rPr lang="de-DE" smtClean="0"/>
              <a:t>28.03.2022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03B23-425A-4082-9565-4A541788D2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94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Grundlage der Sprecheridentität Audio zu segmentieren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1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63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Segmentation: Speaker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AHC </a:t>
            </a:r>
            <a:r>
              <a:rPr lang="de-DE" dirty="0" err="1"/>
              <a:t>Agglomerative</a:t>
            </a:r>
            <a:r>
              <a:rPr lang="de-DE" dirty="0"/>
              <a:t> </a:t>
            </a:r>
            <a:r>
              <a:rPr lang="de-DE" dirty="0" err="1"/>
              <a:t>Hierarchical</a:t>
            </a:r>
            <a:r>
              <a:rPr lang="de-DE" dirty="0"/>
              <a:t> Clustering</a:t>
            </a:r>
          </a:p>
          <a:p>
            <a:r>
              <a:rPr lang="de-DE" dirty="0"/>
              <a:t>VB </a:t>
            </a:r>
            <a:r>
              <a:rPr lang="de-DE" dirty="0" err="1"/>
              <a:t>Variational</a:t>
            </a:r>
            <a:r>
              <a:rPr lang="de-DE" dirty="0"/>
              <a:t> Bayes</a:t>
            </a:r>
          </a:p>
          <a:p>
            <a:endParaRPr lang="de-DE" dirty="0"/>
          </a:p>
          <a:p>
            <a:r>
              <a:rPr lang="de-DE" dirty="0" err="1"/>
              <a:t>VBx</a:t>
            </a:r>
            <a:r>
              <a:rPr lang="de-DE" dirty="0"/>
              <a:t> = VB-HMM x-</a:t>
            </a:r>
            <a:r>
              <a:rPr lang="de-DE" dirty="0" err="1"/>
              <a:t>vectors</a:t>
            </a:r>
            <a:endParaRPr lang="de-DE" dirty="0"/>
          </a:p>
          <a:p>
            <a:r>
              <a:rPr lang="de-DE" dirty="0"/>
              <a:t>HMM Hidden Markow Model</a:t>
            </a:r>
          </a:p>
          <a:p>
            <a:r>
              <a:rPr lang="de-DE" dirty="0"/>
              <a:t>GMM </a:t>
            </a:r>
            <a:r>
              <a:rPr lang="de-DE" dirty="0" err="1"/>
              <a:t>Gausian</a:t>
            </a:r>
            <a:r>
              <a:rPr lang="de-DE" dirty="0"/>
              <a:t> </a:t>
            </a:r>
            <a:r>
              <a:rPr lang="de-DE" dirty="0" err="1"/>
              <a:t>Mixture</a:t>
            </a:r>
            <a:r>
              <a:rPr lang="de-DE" dirty="0"/>
              <a:t> Model</a:t>
            </a:r>
          </a:p>
          <a:p>
            <a:r>
              <a:rPr lang="de-DE" dirty="0"/>
              <a:t>BIC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criterion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66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4 </a:t>
            </a:r>
            <a:r>
              <a:rPr lang="de-DE" dirty="0" err="1"/>
              <a:t>stack</a:t>
            </a:r>
            <a:r>
              <a:rPr lang="de-DE" dirty="0"/>
              <a:t> </a:t>
            </a:r>
            <a:r>
              <a:rPr lang="de-DE" dirty="0" err="1"/>
              <a:t>transformer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100 </a:t>
            </a:r>
            <a:r>
              <a:rPr lang="de-DE" dirty="0" err="1"/>
              <a:t>epochen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Encoder-Decoder-</a:t>
            </a:r>
            <a:r>
              <a:rPr lang="de-DE" dirty="0" err="1"/>
              <a:t>Attractor</a:t>
            </a:r>
            <a:r>
              <a:rPr lang="de-DE" dirty="0"/>
              <a:t> (EDA) 25 </a:t>
            </a:r>
            <a:r>
              <a:rPr lang="de-DE" dirty="0" err="1"/>
              <a:t>epochen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031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670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SPKR-INFO en_6189 A &lt;NA&gt; &lt;NA&gt; &lt;NA&gt;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unknown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en_6189_A &lt;NA&gt;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456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 mit </a:t>
            </a:r>
            <a:r>
              <a:rPr lang="de-DE" dirty="0" err="1"/>
              <a:t>dev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: 111 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451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Ami </a:t>
            </a:r>
            <a:r>
              <a:rPr lang="de-DE" dirty="0" err="1"/>
              <a:t>test</a:t>
            </a:r>
            <a:r>
              <a:rPr lang="de-DE" dirty="0"/>
              <a:t>:</a:t>
            </a:r>
          </a:p>
          <a:p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overlap</a:t>
            </a:r>
            <a:r>
              <a:rPr lang="de-DE" dirty="0"/>
              <a:t>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50,9 -</a:t>
            </a:r>
            <a:r>
              <a:rPr lang="de-DE" dirty="0"/>
              <a:t>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11,1</a:t>
            </a:r>
            <a:r>
              <a:rPr lang="de-DE" dirty="0"/>
              <a:t> -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43,3</a:t>
            </a:r>
            <a:r>
              <a:rPr lang="de-DE" dirty="0"/>
              <a:t> -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119,9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19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D98BA-A954-4881-B389-6B24EB888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A59336-28FC-434D-BE93-BBD8EF8EB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535C55-EDD3-42CD-BAB1-27F61D76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674B-2DE2-42F3-BC2B-AC15C32A2A8F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56A38A-ED66-41B4-AC55-738BE3BB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ABF8C1-C7C7-4AE2-9E0F-DC800098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18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13CC0-FD4E-4481-AB4D-E3BAA914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5B5A50-AD5F-4393-8E56-D1005B9DD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5C610D-2D42-40AC-B84C-EEDD7879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F530-69F8-44DF-A715-E8C087FC34DA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7DA9F9-C833-48B2-B930-75C66CC0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926784-18AF-4A77-BBFA-939EA90A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80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077075-5282-4CCC-9EFE-A16BB4DFC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219928-F2A8-4B8D-A8F0-0D4F26530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5260C-7B49-446C-AB2B-72BDA4D5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C9A8-DA30-4BA3-9700-E8BCC7CE993E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13E817-7155-47AD-9D1C-5A5FB54E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4891F1-CA90-4A24-91A1-CB9C3921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05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F2F833-157E-4C1B-9EB7-8AE8B987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73D12-C5F6-45AA-90B7-AD633BD65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A2BD94-107C-4469-93E8-E0574FE9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8524-E4A7-46FB-87ED-B5C9E6926DBD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1D965-1BC6-43E6-8890-E4AFEC6FF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49FDB-D0FB-4B82-BDF7-87E297E0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82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53634-450C-4398-9B14-CD67C780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804B2F-4FBB-4F52-8401-2B37A8294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3DDF9-531B-4370-8E0E-A7205754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9218-B3DA-426E-AE3E-D8724B8A32B8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BB56D5-53A5-40A3-A03F-7B6BEF3A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0C10E-346D-4771-BCBF-83BE79E1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62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4704E-58A8-4A02-8411-B6F580D4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C2D04D-F922-4CFB-A5A1-0A1547982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A7F407-CB1F-4BF5-B360-C596F1E2C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64099F-4442-4B29-8333-70B17A8F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2C47-62F8-4B43-9CD9-889A7E44631F}" type="datetime1">
              <a:rPr lang="de-DE" smtClean="0"/>
              <a:t>28.03.2022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33A10C-E784-4F0F-A979-ED360F92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13FF06-ADEA-44E2-BF32-285615C3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10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1B985-A027-4FF4-BD3E-EB4DE7A7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043CE1-9704-4898-8CFC-464025E39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7349BA-5D4F-42FA-AD84-D275316D4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576224-80EE-42FC-91AA-7324A6DF9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41A7FFF-EE22-4A8E-98BE-F2C5C0C07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9EA970-424B-4FBE-8F4B-564AB55B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95B15-CCFE-48BD-8CB8-C905203EBF35}" type="datetime1">
              <a:rPr lang="de-DE" smtClean="0"/>
              <a:t>28.03.2022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6FFF425-A324-4F9F-8A2F-4AA8B372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3A5EE8-A50B-426F-8D1C-454AEE6C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75C89-ABF4-43D7-BB95-F73818C6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98A7E0-4E3C-4994-A97F-3E9618A9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9E22-7E2D-4C66-9545-F7FA074381E1}" type="datetime1">
              <a:rPr lang="de-DE" smtClean="0"/>
              <a:t>28.03.2022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3806C3-C00F-4E37-BFE7-97326A9D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E46C88-2CCF-4575-968E-2169646D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38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F98396-9AA1-49D6-87C1-48FF58DC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60E34-B850-4F99-A50B-75DD7553A170}" type="datetime1">
              <a:rPr lang="de-DE" smtClean="0"/>
              <a:t>28.03.2022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7989C1-A91C-4B8A-A987-53B2F3A71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8A85D3-33E8-49D4-A601-4DF8F517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66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2070D-5605-4A97-9799-F0BACAD9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AD29A2-520E-4B47-93BD-6A3C05FB3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B863D9-13FE-4CA7-AFE9-CE5FADA7A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80ACC8-AD0A-4FED-BC72-325BDE5C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2C7-263B-4E90-B69F-398ED61D1962}" type="datetime1">
              <a:rPr lang="de-DE" smtClean="0"/>
              <a:t>28.03.2022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D5D17B-F3DF-414A-9CBB-FD1744F9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608F0C-E7B5-4DF8-A05D-31826047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22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49AB7-A5A7-40F0-81A5-DBBE673EB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E4923FD-B891-44BE-AE34-20D714024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3E8B89-FA88-4A22-B863-F2FA7B5C1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550F2-7424-4B08-B6F9-B972A1302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9E4-221C-44C9-BD6E-72EB6C8ECCE9}" type="datetime1">
              <a:rPr lang="de-DE" smtClean="0"/>
              <a:t>28.03.2022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62ABB8-E36D-417F-B56E-0D76E736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6039FB-D600-44B2-A9AA-3584A0C7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30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A7B024-9F7F-4EFC-A816-3A79F9B4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56BB86-E947-46ED-A9A1-EB548A643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8C1CBB-4795-4DC1-86B1-3AFA1F19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E1E9-029F-42BC-A0CB-4B5DF7715D44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61A91A-5CCA-4A10-9797-EBDD10EA3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2BCDE9-B4AC-4414-9AD5-55E4B4CF4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22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45A7D-6B3A-4CCC-82D6-CD8E25478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Diarization</a:t>
            </a:r>
            <a:r>
              <a:rPr lang="de-DE" dirty="0"/>
              <a:t> und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für Arzt-Patienten-Gespräche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27954CBA-573D-44E2-814A-751B986B2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70442"/>
              </p:ext>
            </p:extLst>
          </p:nvPr>
        </p:nvGraphicFramePr>
        <p:xfrm>
          <a:off x="4226983" y="5179377"/>
          <a:ext cx="3738033" cy="836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61583">
                  <a:extLst>
                    <a:ext uri="{9D8B030D-6E8A-4147-A177-3AD203B41FA5}">
                      <a16:colId xmlns:a16="http://schemas.microsoft.com/office/drawing/2014/main" val="1370685457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141460893"/>
                    </a:ext>
                  </a:extLst>
                </a:gridCol>
              </a:tblGrid>
              <a:tr h="278871">
                <a:tc>
                  <a:txBody>
                    <a:bodyPr/>
                    <a:lstStyle/>
                    <a:p>
                      <a:r>
                        <a:rPr lang="de-DE" sz="1600" b="0" dirty="0"/>
                        <a:t>Student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/>
                        <a:t>Sebastian Klinger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386548"/>
                  </a:ext>
                </a:extLst>
              </a:tr>
              <a:tr h="278871">
                <a:tc>
                  <a:txBody>
                    <a:bodyPr/>
                    <a:lstStyle/>
                    <a:p>
                      <a:r>
                        <a:rPr lang="de-DE" sz="1600" b="0" dirty="0"/>
                        <a:t>Erstgutachter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/>
                        <a:t>Prof. Dr. Riedhammer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427746"/>
                  </a:ext>
                </a:extLst>
              </a:tr>
              <a:tr h="278871">
                <a:tc>
                  <a:txBody>
                    <a:bodyPr/>
                    <a:lstStyle/>
                    <a:p>
                      <a:r>
                        <a:rPr lang="de-DE" sz="1600" b="0" dirty="0"/>
                        <a:t>Zweitgutachter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/>
                        <a:t>Prof. Dr. Bocklet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49737"/>
                  </a:ext>
                </a:extLst>
              </a:tr>
            </a:tbl>
          </a:graphicData>
        </a:graphic>
      </p:graphicFrame>
      <p:sp>
        <p:nvSpPr>
          <p:cNvPr id="7" name="Untertitel 2">
            <a:extLst>
              <a:ext uri="{FF2B5EF4-FFF2-40B4-BE49-F238E27FC236}">
                <a16:creationId xmlns:a16="http://schemas.microsoft.com/office/drawing/2014/main" id="{57496D79-EB58-4133-AB60-E4995B53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836612"/>
          </a:xfrm>
        </p:spPr>
        <p:txBody>
          <a:bodyPr/>
          <a:lstStyle/>
          <a:p>
            <a:r>
              <a:rPr lang="de-DE" dirty="0"/>
              <a:t>Bachelorarbeit im Studiengang Medieninformatik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BC70D0F-126D-4D65-9B2B-C74F1D34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5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CEA02-B21D-4483-A499-03C1BEF4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 Herangehensweise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BA601A6-F0B3-4770-86F2-B6E89A7416EA}"/>
              </a:ext>
            </a:extLst>
          </p:cNvPr>
          <p:cNvSpPr/>
          <p:nvPr/>
        </p:nvSpPr>
        <p:spPr>
          <a:xfrm>
            <a:off x="838200" y="1774826"/>
            <a:ext cx="10515600" cy="47866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Diarization</a:t>
            </a:r>
            <a:r>
              <a:rPr lang="de-DE" dirty="0"/>
              <a:t> System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CE794484-AB58-4B20-9F3B-22C836278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>
          <a:xfrm>
            <a:off x="1441315" y="1931739"/>
            <a:ext cx="9619034" cy="785111"/>
          </a:xfr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F42899A-3921-47F0-B9D8-F83C5EFA4F82}"/>
              </a:ext>
            </a:extLst>
          </p:cNvPr>
          <p:cNvGrpSpPr/>
          <p:nvPr/>
        </p:nvGrpSpPr>
        <p:grpSpPr>
          <a:xfrm>
            <a:off x="1441315" y="3016482"/>
            <a:ext cx="9619034" cy="1417276"/>
            <a:chOff x="1441315" y="3103924"/>
            <a:chExt cx="9619034" cy="1417276"/>
          </a:xfrm>
        </p:grpSpPr>
        <p:pic>
          <p:nvPicPr>
            <p:cNvPr id="24" name="Inhaltsplatzhalter 4">
              <a:extLst>
                <a:ext uri="{FF2B5EF4-FFF2-40B4-BE49-F238E27FC236}">
                  <a16:creationId xmlns:a16="http://schemas.microsoft.com/office/drawing/2014/main" id="{A983D9A6-0BF6-4FA4-BC5D-EB8F15450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294"/>
            <a:stretch/>
          </p:blipFill>
          <p:spPr>
            <a:xfrm>
              <a:off x="1441315" y="3615245"/>
              <a:ext cx="9619034" cy="785111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6F3CE09-F002-4F82-B11B-CFF0EA34D0D3}"/>
                </a:ext>
              </a:extLst>
            </p:cNvPr>
            <p:cNvSpPr/>
            <p:nvPr/>
          </p:nvSpPr>
          <p:spPr>
            <a:xfrm>
              <a:off x="1838325" y="3543300"/>
              <a:ext cx="61912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D8D4FE3-A3C7-4C57-A083-6701B8FE4FF8}"/>
                </a:ext>
              </a:extLst>
            </p:cNvPr>
            <p:cNvSpPr/>
            <p:nvPr/>
          </p:nvSpPr>
          <p:spPr>
            <a:xfrm>
              <a:off x="2663825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4DA6842-6477-4C1F-B42D-271BA1D2014F}"/>
                </a:ext>
              </a:extLst>
            </p:cNvPr>
            <p:cNvSpPr/>
            <p:nvPr/>
          </p:nvSpPr>
          <p:spPr>
            <a:xfrm>
              <a:off x="3667125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DF2241B-7161-4C70-B40F-0BFFE4632BED}"/>
                </a:ext>
              </a:extLst>
            </p:cNvPr>
            <p:cNvSpPr/>
            <p:nvPr/>
          </p:nvSpPr>
          <p:spPr>
            <a:xfrm>
              <a:off x="4692651" y="3543300"/>
              <a:ext cx="196850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363C80C-5A41-4932-BF22-5694DFA129C4}"/>
                </a:ext>
              </a:extLst>
            </p:cNvPr>
            <p:cNvSpPr/>
            <p:nvPr/>
          </p:nvSpPr>
          <p:spPr>
            <a:xfrm>
              <a:off x="4962525" y="3543300"/>
              <a:ext cx="154622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70500EE-8850-46F1-B191-7835B254E356}"/>
                </a:ext>
              </a:extLst>
            </p:cNvPr>
            <p:cNvSpPr/>
            <p:nvPr/>
          </p:nvSpPr>
          <p:spPr>
            <a:xfrm>
              <a:off x="5761037" y="3479800"/>
              <a:ext cx="252413" cy="1041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D1EAA998-2982-46B3-B7FC-0CADE021454B}"/>
                </a:ext>
              </a:extLst>
            </p:cNvPr>
            <p:cNvSpPr/>
            <p:nvPr/>
          </p:nvSpPr>
          <p:spPr>
            <a:xfrm>
              <a:off x="6588124" y="3536950"/>
              <a:ext cx="3224213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5CC108B-9BA9-48EC-BB11-F344E04D7194}"/>
                </a:ext>
              </a:extLst>
            </p:cNvPr>
            <p:cNvSpPr/>
            <p:nvPr/>
          </p:nvSpPr>
          <p:spPr>
            <a:xfrm>
              <a:off x="7107239" y="3479800"/>
              <a:ext cx="817562" cy="1041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CC031F8-C8A0-4ADB-8DD6-2840F9EB8B08}"/>
                </a:ext>
              </a:extLst>
            </p:cNvPr>
            <p:cNvSpPr/>
            <p:nvPr/>
          </p:nvSpPr>
          <p:spPr>
            <a:xfrm>
              <a:off x="10062487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FEF727E-945D-4D6B-8F73-83CC98297EC0}"/>
                </a:ext>
              </a:extLst>
            </p:cNvPr>
            <p:cNvSpPr txBox="1"/>
            <p:nvPr/>
          </p:nvSpPr>
          <p:spPr>
            <a:xfrm>
              <a:off x="5444617" y="3103924"/>
              <a:ext cx="16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Segmentierung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4FFBE55-EDAB-4449-9A3E-0D9CA480F2D2}"/>
              </a:ext>
            </a:extLst>
          </p:cNvPr>
          <p:cNvGrpSpPr/>
          <p:nvPr/>
        </p:nvGrpSpPr>
        <p:grpSpPr>
          <a:xfrm>
            <a:off x="1441315" y="4610196"/>
            <a:ext cx="9619034" cy="1800789"/>
            <a:chOff x="1441315" y="4705446"/>
            <a:chExt cx="9619034" cy="1800789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3A354FA3-EE45-4E50-9AEF-DD89E5C32021}"/>
                </a:ext>
              </a:extLst>
            </p:cNvPr>
            <p:cNvGrpSpPr/>
            <p:nvPr/>
          </p:nvGrpSpPr>
          <p:grpSpPr>
            <a:xfrm>
              <a:off x="1441315" y="4705446"/>
              <a:ext cx="9619034" cy="1430452"/>
              <a:chOff x="1441315" y="3090748"/>
              <a:chExt cx="9619034" cy="1430452"/>
            </a:xfrm>
          </p:grpSpPr>
          <p:pic>
            <p:nvPicPr>
              <p:cNvPr id="9" name="Inhaltsplatzhalter 4">
                <a:extLst>
                  <a:ext uri="{FF2B5EF4-FFF2-40B4-BE49-F238E27FC236}">
                    <a16:creationId xmlns:a16="http://schemas.microsoft.com/office/drawing/2014/main" id="{4B612D4B-B343-4133-BF92-60DB9C1C1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94"/>
              <a:stretch/>
            </p:blipFill>
            <p:spPr>
              <a:xfrm>
                <a:off x="1441315" y="3615245"/>
                <a:ext cx="9619034" cy="785111"/>
              </a:xfrm>
              <a:prstGeom prst="rect">
                <a:avLst/>
              </a:prstGeom>
            </p:spPr>
          </p:pic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9C04668-CC81-4695-A093-2CB31E215433}"/>
                  </a:ext>
                </a:extLst>
              </p:cNvPr>
              <p:cNvSpPr/>
              <p:nvPr/>
            </p:nvSpPr>
            <p:spPr>
              <a:xfrm>
                <a:off x="1838325" y="3543300"/>
                <a:ext cx="619125" cy="920750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0E99DE8B-22F3-4189-800E-DF4F8E2DB4B8}"/>
                  </a:ext>
                </a:extLst>
              </p:cNvPr>
              <p:cNvSpPr/>
              <p:nvPr/>
            </p:nvSpPr>
            <p:spPr>
              <a:xfrm>
                <a:off x="2663825" y="3543300"/>
                <a:ext cx="904875" cy="920750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5705BE5A-2CDD-4F0C-B96A-28EC8B27A407}"/>
                  </a:ext>
                </a:extLst>
              </p:cNvPr>
              <p:cNvSpPr/>
              <p:nvPr/>
            </p:nvSpPr>
            <p:spPr>
              <a:xfrm>
                <a:off x="3667125" y="3543300"/>
                <a:ext cx="904875" cy="920750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20EC9B47-D5B3-4B2F-959A-0CB8E6123E24}"/>
                  </a:ext>
                </a:extLst>
              </p:cNvPr>
              <p:cNvSpPr/>
              <p:nvPr/>
            </p:nvSpPr>
            <p:spPr>
              <a:xfrm>
                <a:off x="4692651" y="3543300"/>
                <a:ext cx="196850" cy="92075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C2B2B588-84BE-458F-AD62-BAC2A61F243D}"/>
                  </a:ext>
                </a:extLst>
              </p:cNvPr>
              <p:cNvSpPr/>
              <p:nvPr/>
            </p:nvSpPr>
            <p:spPr>
              <a:xfrm>
                <a:off x="4962525" y="3543300"/>
                <a:ext cx="1546225" cy="920750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925537-342D-44A8-89D9-ADAB5BBDD2E0}"/>
                  </a:ext>
                </a:extLst>
              </p:cNvPr>
              <p:cNvSpPr/>
              <p:nvPr/>
            </p:nvSpPr>
            <p:spPr>
              <a:xfrm>
                <a:off x="5761037" y="3479800"/>
                <a:ext cx="252413" cy="1041400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08E7FECD-CCBF-41D5-A219-BC1DCE16DAD6}"/>
                  </a:ext>
                </a:extLst>
              </p:cNvPr>
              <p:cNvSpPr/>
              <p:nvPr/>
            </p:nvSpPr>
            <p:spPr>
              <a:xfrm>
                <a:off x="6588124" y="3536950"/>
                <a:ext cx="3224213" cy="92075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F8BD3C5F-3A0F-46B4-BE1E-CB76F288190E}"/>
                  </a:ext>
                </a:extLst>
              </p:cNvPr>
              <p:cNvSpPr/>
              <p:nvPr/>
            </p:nvSpPr>
            <p:spPr>
              <a:xfrm>
                <a:off x="7107239" y="3479800"/>
                <a:ext cx="817562" cy="1041400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1159BF18-24D6-4962-B4A2-5D928A796109}"/>
                  </a:ext>
                </a:extLst>
              </p:cNvPr>
              <p:cNvSpPr/>
              <p:nvPr/>
            </p:nvSpPr>
            <p:spPr>
              <a:xfrm>
                <a:off x="10062487" y="3543300"/>
                <a:ext cx="904875" cy="920750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DD7A38F2-FD6A-411B-8143-564A32DE1A50}"/>
                  </a:ext>
                </a:extLst>
              </p:cNvPr>
              <p:cNvSpPr txBox="1"/>
              <p:nvPr/>
            </p:nvSpPr>
            <p:spPr>
              <a:xfrm>
                <a:off x="5688946" y="3090748"/>
                <a:ext cx="1123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Clustering</a:t>
                </a:r>
              </a:p>
            </p:txBody>
          </p:sp>
        </p:grp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9297868-38D6-41D2-BEE5-F13228D357DB}"/>
                </a:ext>
              </a:extLst>
            </p:cNvPr>
            <p:cNvSpPr/>
            <p:nvPr/>
          </p:nvSpPr>
          <p:spPr>
            <a:xfrm>
              <a:off x="1828007" y="6191405"/>
              <a:ext cx="629443" cy="274473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E81D378-7FF3-46CA-B60C-BE1F66A1555C}"/>
                </a:ext>
              </a:extLst>
            </p:cNvPr>
            <p:cNvSpPr/>
            <p:nvPr/>
          </p:nvSpPr>
          <p:spPr>
            <a:xfrm>
              <a:off x="3667125" y="6188290"/>
              <a:ext cx="904876" cy="274473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85B30FD2-A0CD-4099-92E5-986C86DCB62E}"/>
                </a:ext>
              </a:extLst>
            </p:cNvPr>
            <p:cNvSpPr/>
            <p:nvPr/>
          </p:nvSpPr>
          <p:spPr>
            <a:xfrm>
              <a:off x="10062487" y="6182889"/>
              <a:ext cx="904875" cy="274473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B50BF44A-100F-494C-B355-5F3CA686F324}"/>
                </a:ext>
              </a:extLst>
            </p:cNvPr>
            <p:cNvSpPr/>
            <p:nvPr/>
          </p:nvSpPr>
          <p:spPr>
            <a:xfrm>
              <a:off x="2650450" y="6188290"/>
              <a:ext cx="918250" cy="27447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C535DCBB-319B-4E77-8ED7-8411EEB954AF}"/>
                </a:ext>
              </a:extLst>
            </p:cNvPr>
            <p:cNvSpPr/>
            <p:nvPr/>
          </p:nvSpPr>
          <p:spPr>
            <a:xfrm>
              <a:off x="4964231" y="6193356"/>
              <a:ext cx="1544519" cy="27447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         B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97FE46EF-F9FF-4254-B995-0A9904725CD0}"/>
                </a:ext>
              </a:extLst>
            </p:cNvPr>
            <p:cNvSpPr/>
            <p:nvPr/>
          </p:nvSpPr>
          <p:spPr>
            <a:xfrm>
              <a:off x="5761037" y="6231762"/>
              <a:ext cx="252413" cy="274473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4E736CE2-5CF5-49E7-AAAC-632189C16B2F}"/>
                </a:ext>
              </a:extLst>
            </p:cNvPr>
            <p:cNvSpPr/>
            <p:nvPr/>
          </p:nvSpPr>
          <p:spPr>
            <a:xfrm>
              <a:off x="4686302" y="6196632"/>
              <a:ext cx="196850" cy="274473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8F3069C-10D2-432D-A4C9-34CFC53AFCE5}"/>
                </a:ext>
              </a:extLst>
            </p:cNvPr>
            <p:cNvSpPr/>
            <p:nvPr/>
          </p:nvSpPr>
          <p:spPr>
            <a:xfrm>
              <a:off x="6588123" y="6196632"/>
              <a:ext cx="3217865" cy="274473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D14F8B5A-3659-4413-A3B8-31341539A074}"/>
                </a:ext>
              </a:extLst>
            </p:cNvPr>
            <p:cNvSpPr/>
            <p:nvPr/>
          </p:nvSpPr>
          <p:spPr>
            <a:xfrm>
              <a:off x="7103328" y="6228957"/>
              <a:ext cx="817563" cy="27447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8D62AE-3859-4A0A-AFFA-0DA3B452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28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0CB41-AF3F-4D65-B617-BCE57F9A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Grundlagen: Features</a:t>
            </a:r>
          </a:p>
        </p:txBody>
      </p:sp>
      <p:pic>
        <p:nvPicPr>
          <p:cNvPr id="9" name="Inhaltsplatzhalter 8" descr="Radiomikrofon mit einfarbiger Füllung">
            <a:extLst>
              <a:ext uri="{FF2B5EF4-FFF2-40B4-BE49-F238E27FC236}">
                <a16:creationId xmlns:a16="http://schemas.microsoft.com/office/drawing/2014/main" id="{4B2C092C-2AB7-4264-8351-9B247E68F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0267" y="3084497"/>
            <a:ext cx="914400" cy="914400"/>
          </a:xfrm>
        </p:spPr>
      </p:pic>
      <p:pic>
        <p:nvPicPr>
          <p:cNvPr id="17" name="Grafik 16" descr="Pfeil nach rechts mit einfarbiger Füllung">
            <a:extLst>
              <a:ext uri="{FF2B5EF4-FFF2-40B4-BE49-F238E27FC236}">
                <a16:creationId xmlns:a16="http://schemas.microsoft.com/office/drawing/2014/main" id="{3DB11374-2EE6-4658-BDB1-3D5A9AABE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62095">
            <a:off x="4640880" y="2472165"/>
            <a:ext cx="914400" cy="9144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6EABEB4-8DAC-4E1F-8FE8-22BF03FDFEC5}"/>
              </a:ext>
            </a:extLst>
          </p:cNvPr>
          <p:cNvGrpSpPr/>
          <p:nvPr/>
        </p:nvGrpSpPr>
        <p:grpSpPr>
          <a:xfrm>
            <a:off x="6636721" y="3767840"/>
            <a:ext cx="4194000" cy="2700667"/>
            <a:chOff x="6636721" y="4167890"/>
            <a:chExt cx="4194000" cy="270066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7029604-FD94-404E-8B00-BD765879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721" y="4167890"/>
              <a:ext cx="4194000" cy="2382135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FFB10B6-128D-49FE-9E2A-682C60638A3C}"/>
                </a:ext>
              </a:extLst>
            </p:cNvPr>
            <p:cNvSpPr txBox="1"/>
            <p:nvPr/>
          </p:nvSpPr>
          <p:spPr>
            <a:xfrm>
              <a:off x="6796940" y="6499225"/>
              <a:ext cx="1757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Frequenzbereich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7D6D128-47E0-41A9-9E46-3D9FA88DD5AF}"/>
              </a:ext>
            </a:extLst>
          </p:cNvPr>
          <p:cNvGrpSpPr/>
          <p:nvPr/>
        </p:nvGrpSpPr>
        <p:grpSpPr>
          <a:xfrm>
            <a:off x="6636721" y="687415"/>
            <a:ext cx="4193672" cy="2699150"/>
            <a:chOff x="6636721" y="687415"/>
            <a:chExt cx="4193672" cy="26991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32A8D5FD-C0DA-435B-B16D-961323BDADC6}"/>
                </a:ext>
              </a:extLst>
            </p:cNvPr>
            <p:cNvGrpSpPr/>
            <p:nvPr/>
          </p:nvGrpSpPr>
          <p:grpSpPr>
            <a:xfrm>
              <a:off x="6636721" y="687415"/>
              <a:ext cx="4193672" cy="2699150"/>
              <a:chOff x="6636721" y="1239865"/>
              <a:chExt cx="4193672" cy="269915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C0BAE417-941C-4594-B8B3-268EA0D7C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721" y="1609197"/>
                <a:ext cx="4193672" cy="2329818"/>
              </a:xfrm>
              <a:prstGeom prst="rect">
                <a:avLst/>
              </a:prstGeom>
            </p:spPr>
          </p:pic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9B0950D-6481-4274-8A89-81F5707574FD}"/>
                  </a:ext>
                </a:extLst>
              </p:cNvPr>
              <p:cNvSpPr txBox="1"/>
              <p:nvPr/>
            </p:nvSpPr>
            <p:spPr>
              <a:xfrm>
                <a:off x="6796940" y="1239865"/>
                <a:ext cx="12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Zeitbereich</a:t>
                </a:r>
              </a:p>
            </p:txBody>
          </p:sp>
        </p:grp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D133CAA-3D62-482C-9A08-BE1F4D849D7A}"/>
                </a:ext>
              </a:extLst>
            </p:cNvPr>
            <p:cNvSpPr/>
            <p:nvPr/>
          </p:nvSpPr>
          <p:spPr>
            <a:xfrm>
              <a:off x="7772401" y="110933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Grafik 13" descr="Pfeil nach rechts mit einfarbiger Füllung">
            <a:extLst>
              <a:ext uri="{FF2B5EF4-FFF2-40B4-BE49-F238E27FC236}">
                <a16:creationId xmlns:a16="http://schemas.microsoft.com/office/drawing/2014/main" id="{8FD84F18-1B91-415A-9250-94369C315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166470" y="3351197"/>
            <a:ext cx="395134" cy="3810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78DDBC-D9C6-474D-9081-96C1C921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620074-744D-4BDC-9EEB-D2F7DB97FCF1}"/>
              </a:ext>
            </a:extLst>
          </p:cNvPr>
          <p:cNvSpPr txBox="1"/>
          <p:nvPr/>
        </p:nvSpPr>
        <p:spPr>
          <a:xfrm>
            <a:off x="8472888" y="339850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DFT</a:t>
            </a:r>
          </a:p>
        </p:txBody>
      </p:sp>
    </p:spTree>
    <p:extLst>
      <p:ext uri="{BB962C8B-B14F-4D97-AF65-F5344CB8AC3E}">
        <p14:creationId xmlns:p14="http://schemas.microsoft.com/office/powerpoint/2010/main" val="273889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6EABEB4-8DAC-4E1F-8FE8-22BF03FDFEC5}"/>
              </a:ext>
            </a:extLst>
          </p:cNvPr>
          <p:cNvGrpSpPr/>
          <p:nvPr/>
        </p:nvGrpSpPr>
        <p:grpSpPr>
          <a:xfrm>
            <a:off x="921721" y="3701165"/>
            <a:ext cx="4194000" cy="2700667"/>
            <a:chOff x="6636721" y="4167890"/>
            <a:chExt cx="4194000" cy="270066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7029604-FD94-404E-8B00-BD765879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36721" y="4167890"/>
              <a:ext cx="4194000" cy="238213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FFB10B6-128D-49FE-9E2A-682C60638A3C}"/>
                </a:ext>
              </a:extLst>
            </p:cNvPr>
            <p:cNvSpPr txBox="1"/>
            <p:nvPr/>
          </p:nvSpPr>
          <p:spPr>
            <a:xfrm>
              <a:off x="6796940" y="6499225"/>
              <a:ext cx="1757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Frequenzbereich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7D6D128-47E0-41A9-9E46-3D9FA88DD5AF}"/>
              </a:ext>
            </a:extLst>
          </p:cNvPr>
          <p:cNvGrpSpPr/>
          <p:nvPr/>
        </p:nvGrpSpPr>
        <p:grpSpPr>
          <a:xfrm>
            <a:off x="921721" y="620740"/>
            <a:ext cx="4193672" cy="2699150"/>
            <a:chOff x="6636721" y="687415"/>
            <a:chExt cx="4193672" cy="26991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32A8D5FD-C0DA-435B-B16D-961323BDADC6}"/>
                </a:ext>
              </a:extLst>
            </p:cNvPr>
            <p:cNvGrpSpPr/>
            <p:nvPr/>
          </p:nvGrpSpPr>
          <p:grpSpPr>
            <a:xfrm>
              <a:off x="6636721" y="687415"/>
              <a:ext cx="4193672" cy="2699150"/>
              <a:chOff x="6636721" y="1239865"/>
              <a:chExt cx="4193672" cy="269915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C0BAE417-941C-4594-B8B3-268EA0D7C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721" y="1609197"/>
                <a:ext cx="4193672" cy="2329818"/>
              </a:xfrm>
              <a:prstGeom prst="rect">
                <a:avLst/>
              </a:prstGeom>
            </p:spPr>
          </p:pic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9B0950D-6481-4274-8A89-81F5707574FD}"/>
                  </a:ext>
                </a:extLst>
              </p:cNvPr>
              <p:cNvSpPr txBox="1"/>
              <p:nvPr/>
            </p:nvSpPr>
            <p:spPr>
              <a:xfrm>
                <a:off x="6796940" y="1239865"/>
                <a:ext cx="12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Zeitbereich</a:t>
                </a:r>
              </a:p>
            </p:txBody>
          </p:sp>
        </p:grp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D133CAA-3D62-482C-9A08-BE1F4D849D7A}"/>
                </a:ext>
              </a:extLst>
            </p:cNvPr>
            <p:cNvSpPr/>
            <p:nvPr/>
          </p:nvSpPr>
          <p:spPr>
            <a:xfrm>
              <a:off x="7323993" y="110933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86842FF-C029-484E-909F-BCCDE08AAA29}"/>
              </a:ext>
            </a:extLst>
          </p:cNvPr>
          <p:cNvGrpSpPr/>
          <p:nvPr/>
        </p:nvGrpSpPr>
        <p:grpSpPr>
          <a:xfrm>
            <a:off x="6488464" y="3701165"/>
            <a:ext cx="4194000" cy="2700667"/>
            <a:chOff x="6636721" y="4167890"/>
            <a:chExt cx="4194000" cy="2700667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BDAD804-25B0-4451-920B-14F49C17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721" y="4167890"/>
              <a:ext cx="4194000" cy="2382135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D87E973-35E7-41E6-8182-27D39A8F2481}"/>
                </a:ext>
              </a:extLst>
            </p:cNvPr>
            <p:cNvSpPr txBox="1"/>
            <p:nvPr/>
          </p:nvSpPr>
          <p:spPr>
            <a:xfrm>
              <a:off x="6796940" y="6499225"/>
              <a:ext cx="1757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Frequenzbereich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04F2AAD-565B-477B-814D-71A211E06F2B}"/>
              </a:ext>
            </a:extLst>
          </p:cNvPr>
          <p:cNvGrpSpPr/>
          <p:nvPr/>
        </p:nvGrpSpPr>
        <p:grpSpPr>
          <a:xfrm>
            <a:off x="6488464" y="620740"/>
            <a:ext cx="4193672" cy="2699150"/>
            <a:chOff x="6636721" y="687415"/>
            <a:chExt cx="4193672" cy="269915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3B26089E-CCBD-4BD6-A85B-5C8DC3B93BBD}"/>
                </a:ext>
              </a:extLst>
            </p:cNvPr>
            <p:cNvGrpSpPr/>
            <p:nvPr/>
          </p:nvGrpSpPr>
          <p:grpSpPr>
            <a:xfrm>
              <a:off x="6636721" y="687415"/>
              <a:ext cx="4193672" cy="2699150"/>
              <a:chOff x="6636721" y="1239865"/>
              <a:chExt cx="4193672" cy="2699150"/>
            </a:xfrm>
          </p:grpSpPr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3A3C53C-230F-43DC-9A1D-017835DE7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721" y="1609197"/>
                <a:ext cx="4193672" cy="2329818"/>
              </a:xfrm>
              <a:prstGeom prst="rect">
                <a:avLst/>
              </a:prstGeom>
            </p:spPr>
          </p:pic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8D1CEEE-35FA-414F-93A6-DFCBB2CC9D24}"/>
                  </a:ext>
                </a:extLst>
              </p:cNvPr>
              <p:cNvSpPr txBox="1"/>
              <p:nvPr/>
            </p:nvSpPr>
            <p:spPr>
              <a:xfrm>
                <a:off x="6796940" y="1239865"/>
                <a:ext cx="12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Zeitbereich</a:t>
                </a:r>
              </a:p>
            </p:txBody>
          </p:sp>
        </p:grp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6F6B420-81FD-4AE1-BAEF-4BBB1704029B}"/>
                </a:ext>
              </a:extLst>
            </p:cNvPr>
            <p:cNvSpPr/>
            <p:nvPr/>
          </p:nvSpPr>
          <p:spPr>
            <a:xfrm>
              <a:off x="7772401" y="110933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7" name="Grafik 26" descr="Pfeil nach rechts mit einfarbiger Füllung">
            <a:extLst>
              <a:ext uri="{FF2B5EF4-FFF2-40B4-BE49-F238E27FC236}">
                <a16:creationId xmlns:a16="http://schemas.microsoft.com/office/drawing/2014/main" id="{AE2ABA46-6475-4749-8C32-454EFCF2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953671" y="3302641"/>
            <a:ext cx="395134" cy="381000"/>
          </a:xfrm>
          <a:prstGeom prst="rect">
            <a:avLst/>
          </a:prstGeom>
        </p:spPr>
      </p:pic>
      <p:pic>
        <p:nvPicPr>
          <p:cNvPr id="28" name="Grafik 27" descr="Pfeil nach rechts mit einfarbiger Füllung">
            <a:extLst>
              <a:ext uri="{FF2B5EF4-FFF2-40B4-BE49-F238E27FC236}">
                <a16:creationId xmlns:a16="http://schemas.microsoft.com/office/drawing/2014/main" id="{B9B9BBBD-F2D0-46D7-B7AB-29F5C7103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018213" y="3284522"/>
            <a:ext cx="395134" cy="3810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3D148612-0EAE-4607-A7C1-BD8CBFFB699F}"/>
              </a:ext>
            </a:extLst>
          </p:cNvPr>
          <p:cNvSpPr txBox="1"/>
          <p:nvPr/>
        </p:nvSpPr>
        <p:spPr>
          <a:xfrm>
            <a:off x="2463982" y="249922"/>
            <a:ext cx="11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Fenster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83EEB2-820A-4EE2-8633-9999B92E8CBB}"/>
              </a:ext>
            </a:extLst>
          </p:cNvPr>
          <p:cNvSpPr txBox="1"/>
          <p:nvPr/>
        </p:nvSpPr>
        <p:spPr>
          <a:xfrm>
            <a:off x="8210443" y="268041"/>
            <a:ext cx="11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Fenster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5828239-F7BD-4782-853F-DB2707D1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04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09AE17-511E-42E9-93AF-2B04229F3395}"/>
              </a:ext>
            </a:extLst>
          </p:cNvPr>
          <p:cNvGrpSpPr/>
          <p:nvPr/>
        </p:nvGrpSpPr>
        <p:grpSpPr>
          <a:xfrm>
            <a:off x="904136" y="1719123"/>
            <a:ext cx="10714759" cy="3531405"/>
            <a:chOff x="904136" y="1719123"/>
            <a:chExt cx="10714759" cy="3531405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7D6D128-47E0-41A9-9E46-3D9FA88DD5AF}"/>
                </a:ext>
              </a:extLst>
            </p:cNvPr>
            <p:cNvGrpSpPr/>
            <p:nvPr/>
          </p:nvGrpSpPr>
          <p:grpSpPr>
            <a:xfrm>
              <a:off x="904136" y="2079425"/>
              <a:ext cx="4193672" cy="2699150"/>
              <a:chOff x="6636721" y="687415"/>
              <a:chExt cx="4193672" cy="2699150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32A8D5FD-C0DA-435B-B16D-961323BDADC6}"/>
                  </a:ext>
                </a:extLst>
              </p:cNvPr>
              <p:cNvGrpSpPr/>
              <p:nvPr/>
            </p:nvGrpSpPr>
            <p:grpSpPr>
              <a:xfrm>
                <a:off x="6636721" y="687415"/>
                <a:ext cx="4193672" cy="2699150"/>
                <a:chOff x="6636721" y="1239865"/>
                <a:chExt cx="4193672" cy="2699150"/>
              </a:xfrm>
            </p:grpSpPr>
            <p:pic>
              <p:nvPicPr>
                <p:cNvPr id="11" name="Grafik 10">
                  <a:extLst>
                    <a:ext uri="{FF2B5EF4-FFF2-40B4-BE49-F238E27FC236}">
                      <a16:creationId xmlns:a16="http://schemas.microsoft.com/office/drawing/2014/main" id="{C0BAE417-941C-4594-B8B3-268EA0D7C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6721" y="1609197"/>
                  <a:ext cx="4193672" cy="2329818"/>
                </a:xfrm>
                <a:prstGeom prst="rect">
                  <a:avLst/>
                </a:prstGeom>
              </p:spPr>
            </p:pic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D9B0950D-6481-4274-8A89-81F5707574FD}"/>
                    </a:ext>
                  </a:extLst>
                </p:cNvPr>
                <p:cNvSpPr txBox="1"/>
                <p:nvPr/>
              </p:nvSpPr>
              <p:spPr>
                <a:xfrm>
                  <a:off x="6796940" y="1239865"/>
                  <a:ext cx="1236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Zeitbereich</a:t>
                  </a:r>
                </a:p>
              </p:txBody>
            </p:sp>
          </p:grp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ED133CAA-3D62-482C-9A08-BE1F4D849D7A}"/>
                  </a:ext>
                </a:extLst>
              </p:cNvPr>
              <p:cNvSpPr/>
              <p:nvPr/>
            </p:nvSpPr>
            <p:spPr>
              <a:xfrm>
                <a:off x="7323993" y="1109331"/>
                <a:ext cx="1066800" cy="196697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1B00FE9-8A47-46AF-B798-785E13339B4D}"/>
                </a:ext>
              </a:extLst>
            </p:cNvPr>
            <p:cNvSpPr/>
            <p:nvPr/>
          </p:nvSpPr>
          <p:spPr>
            <a:xfrm>
              <a:off x="2060331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D8376407-804D-40AD-BF94-A27189A14914}"/>
                </a:ext>
              </a:extLst>
            </p:cNvPr>
            <p:cNvSpPr/>
            <p:nvPr/>
          </p:nvSpPr>
          <p:spPr>
            <a:xfrm>
              <a:off x="2467572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1FD3204C-B175-4646-AD08-B54CF5F9B8C5}"/>
                </a:ext>
              </a:extLst>
            </p:cNvPr>
            <p:cNvSpPr/>
            <p:nvPr/>
          </p:nvSpPr>
          <p:spPr>
            <a:xfrm>
              <a:off x="2866021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6D01A61-3A67-4BDA-937A-AAE95D52EA81}"/>
                </a:ext>
              </a:extLst>
            </p:cNvPr>
            <p:cNvSpPr/>
            <p:nvPr/>
          </p:nvSpPr>
          <p:spPr>
            <a:xfrm>
              <a:off x="3208785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2834A79-D771-4EB3-9CEB-6196F29139FE}"/>
                </a:ext>
              </a:extLst>
            </p:cNvPr>
            <p:cNvSpPr/>
            <p:nvPr/>
          </p:nvSpPr>
          <p:spPr>
            <a:xfrm>
              <a:off x="3668990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C0E7D21-16F3-4FFA-A63F-8362724140A5}"/>
                </a:ext>
              </a:extLst>
            </p:cNvPr>
            <p:cNvSpPr/>
            <p:nvPr/>
          </p:nvSpPr>
          <p:spPr>
            <a:xfrm>
              <a:off x="4071835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F03728E-CA32-4320-94D2-5058DAE6F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" b="202"/>
            <a:stretch/>
          </p:blipFill>
          <p:spPr>
            <a:xfrm>
              <a:off x="6921900" y="1719123"/>
              <a:ext cx="3971770" cy="3531405"/>
            </a:xfrm>
            <a:prstGeom prst="rect">
              <a:avLst/>
            </a:prstGeom>
          </p:spPr>
        </p:pic>
        <p:pic>
          <p:nvPicPr>
            <p:cNvPr id="35" name="Grafik 34" descr="Pfeil nach rechts mit einfarbiger Füllung">
              <a:extLst>
                <a:ext uri="{FF2B5EF4-FFF2-40B4-BE49-F238E27FC236}">
                  <a16:creationId xmlns:a16="http://schemas.microsoft.com/office/drawing/2014/main" id="{FA10E090-46B5-4D91-90D1-2ABA4BA80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7713" y="2971800"/>
              <a:ext cx="914400" cy="91440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20C3687-A45C-450D-91F0-99F3207F0063}"/>
                </a:ext>
              </a:extLst>
            </p:cNvPr>
            <p:cNvSpPr txBox="1"/>
            <p:nvPr/>
          </p:nvSpPr>
          <p:spPr>
            <a:xfrm>
              <a:off x="5668325" y="3604901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*sinnbildlich</a:t>
              </a:r>
              <a:r>
                <a:rPr lang="de-DE" dirty="0"/>
                <a:t> 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BC4971B-9448-4D1C-AA35-4FE8B20C6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77"/>
            <a:stretch/>
          </p:blipFill>
          <p:spPr>
            <a:xfrm>
              <a:off x="10828077" y="1719123"/>
              <a:ext cx="790818" cy="3531405"/>
            </a:xfrm>
            <a:prstGeom prst="rect">
              <a:avLst/>
            </a:prstGeom>
          </p:spPr>
        </p:pic>
      </p:grpSp>
      <p:sp>
        <p:nvSpPr>
          <p:cNvPr id="37" name="Titel 1">
            <a:extLst>
              <a:ext uri="{FF2B5EF4-FFF2-40B4-BE49-F238E27FC236}">
                <a16:creationId xmlns:a16="http://schemas.microsoft.com/office/drawing/2014/main" id="{00FE354D-C613-4E27-8FA3-22A7AA7C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Grundlagen: Features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F956C05-2C0E-4CF6-B6F6-B9FAFE84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909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09AE17-511E-42E9-93AF-2B04229F3395}"/>
              </a:ext>
            </a:extLst>
          </p:cNvPr>
          <p:cNvGrpSpPr>
            <a:grpSpLocks noChangeAspect="1"/>
          </p:cNvGrpSpPr>
          <p:nvPr/>
        </p:nvGrpSpPr>
        <p:grpSpPr>
          <a:xfrm>
            <a:off x="2418614" y="1673686"/>
            <a:ext cx="7178888" cy="2366041"/>
            <a:chOff x="904136" y="1719123"/>
            <a:chExt cx="10714759" cy="3531405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7D6D128-47E0-41A9-9E46-3D9FA88DD5AF}"/>
                </a:ext>
              </a:extLst>
            </p:cNvPr>
            <p:cNvGrpSpPr/>
            <p:nvPr/>
          </p:nvGrpSpPr>
          <p:grpSpPr>
            <a:xfrm>
              <a:off x="904136" y="2079425"/>
              <a:ext cx="4193672" cy="2699150"/>
              <a:chOff x="6636721" y="687415"/>
              <a:chExt cx="4193672" cy="2699150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32A8D5FD-C0DA-435B-B16D-961323BDADC6}"/>
                  </a:ext>
                </a:extLst>
              </p:cNvPr>
              <p:cNvGrpSpPr/>
              <p:nvPr/>
            </p:nvGrpSpPr>
            <p:grpSpPr>
              <a:xfrm>
                <a:off x="6636721" y="687415"/>
                <a:ext cx="4193672" cy="2699150"/>
                <a:chOff x="6636721" y="1239865"/>
                <a:chExt cx="4193672" cy="2699150"/>
              </a:xfrm>
            </p:grpSpPr>
            <p:pic>
              <p:nvPicPr>
                <p:cNvPr id="11" name="Grafik 10">
                  <a:extLst>
                    <a:ext uri="{FF2B5EF4-FFF2-40B4-BE49-F238E27FC236}">
                      <a16:creationId xmlns:a16="http://schemas.microsoft.com/office/drawing/2014/main" id="{C0BAE417-941C-4594-B8B3-268EA0D7C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6721" y="1609197"/>
                  <a:ext cx="4193672" cy="2329818"/>
                </a:xfrm>
                <a:prstGeom prst="rect">
                  <a:avLst/>
                </a:prstGeom>
              </p:spPr>
            </p:pic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D9B0950D-6481-4274-8A89-81F5707574FD}"/>
                    </a:ext>
                  </a:extLst>
                </p:cNvPr>
                <p:cNvSpPr txBox="1"/>
                <p:nvPr/>
              </p:nvSpPr>
              <p:spPr>
                <a:xfrm>
                  <a:off x="6796940" y="1239865"/>
                  <a:ext cx="1236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Zeitbereich</a:t>
                  </a:r>
                </a:p>
              </p:txBody>
            </p:sp>
          </p:grp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ED133CAA-3D62-482C-9A08-BE1F4D849D7A}"/>
                  </a:ext>
                </a:extLst>
              </p:cNvPr>
              <p:cNvSpPr/>
              <p:nvPr/>
            </p:nvSpPr>
            <p:spPr>
              <a:xfrm>
                <a:off x="7323993" y="1109331"/>
                <a:ext cx="1066800" cy="196697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1B00FE9-8A47-46AF-B798-785E13339B4D}"/>
                </a:ext>
              </a:extLst>
            </p:cNvPr>
            <p:cNvSpPr/>
            <p:nvPr/>
          </p:nvSpPr>
          <p:spPr>
            <a:xfrm>
              <a:off x="2060331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D8376407-804D-40AD-BF94-A27189A14914}"/>
                </a:ext>
              </a:extLst>
            </p:cNvPr>
            <p:cNvSpPr/>
            <p:nvPr/>
          </p:nvSpPr>
          <p:spPr>
            <a:xfrm>
              <a:off x="2467572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1FD3204C-B175-4646-AD08-B54CF5F9B8C5}"/>
                </a:ext>
              </a:extLst>
            </p:cNvPr>
            <p:cNvSpPr/>
            <p:nvPr/>
          </p:nvSpPr>
          <p:spPr>
            <a:xfrm>
              <a:off x="2866021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6D01A61-3A67-4BDA-937A-AAE95D52EA81}"/>
                </a:ext>
              </a:extLst>
            </p:cNvPr>
            <p:cNvSpPr/>
            <p:nvPr/>
          </p:nvSpPr>
          <p:spPr>
            <a:xfrm>
              <a:off x="3208785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2834A79-D771-4EB3-9CEB-6196F29139FE}"/>
                </a:ext>
              </a:extLst>
            </p:cNvPr>
            <p:cNvSpPr/>
            <p:nvPr/>
          </p:nvSpPr>
          <p:spPr>
            <a:xfrm>
              <a:off x="3668990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C0E7D21-16F3-4FFA-A63F-8362724140A5}"/>
                </a:ext>
              </a:extLst>
            </p:cNvPr>
            <p:cNvSpPr/>
            <p:nvPr/>
          </p:nvSpPr>
          <p:spPr>
            <a:xfrm>
              <a:off x="4071835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F03728E-CA32-4320-94D2-5058DAE6F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" b="202"/>
            <a:stretch/>
          </p:blipFill>
          <p:spPr>
            <a:xfrm>
              <a:off x="6921900" y="1719123"/>
              <a:ext cx="3971770" cy="3531405"/>
            </a:xfrm>
            <a:prstGeom prst="rect">
              <a:avLst/>
            </a:prstGeom>
          </p:spPr>
        </p:pic>
        <p:pic>
          <p:nvPicPr>
            <p:cNvPr id="35" name="Grafik 34" descr="Pfeil nach rechts mit einfarbiger Füllung">
              <a:extLst>
                <a:ext uri="{FF2B5EF4-FFF2-40B4-BE49-F238E27FC236}">
                  <a16:creationId xmlns:a16="http://schemas.microsoft.com/office/drawing/2014/main" id="{FA10E090-46B5-4D91-90D1-2ABA4BA80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7713" y="2971800"/>
              <a:ext cx="914400" cy="91440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20C3687-A45C-450D-91F0-99F3207F0063}"/>
                </a:ext>
              </a:extLst>
            </p:cNvPr>
            <p:cNvSpPr txBox="1"/>
            <p:nvPr/>
          </p:nvSpPr>
          <p:spPr>
            <a:xfrm>
              <a:off x="5668325" y="3604901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*sinnbildlich</a:t>
              </a:r>
              <a:r>
                <a:rPr lang="de-DE" dirty="0"/>
                <a:t> 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BC4971B-9448-4D1C-AA35-4FE8B20C6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77"/>
            <a:stretch/>
          </p:blipFill>
          <p:spPr>
            <a:xfrm>
              <a:off x="10828077" y="1719123"/>
              <a:ext cx="790818" cy="3531405"/>
            </a:xfrm>
            <a:prstGeom prst="rect">
              <a:avLst/>
            </a:prstGeom>
          </p:spPr>
        </p:pic>
      </p:grpSp>
      <p:sp>
        <p:nvSpPr>
          <p:cNvPr id="37" name="Titel 1">
            <a:extLst>
              <a:ext uri="{FF2B5EF4-FFF2-40B4-BE49-F238E27FC236}">
                <a16:creationId xmlns:a16="http://schemas.microsoft.com/office/drawing/2014/main" id="{00FE354D-C613-4E27-8FA3-22A7AA7C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Grundlagen: Features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F956C05-2C0E-4CF6-B6F6-B9FAFE84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14</a:t>
            </a:fld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21C114F-116B-4205-A2BC-3576FB03282D}"/>
              </a:ext>
            </a:extLst>
          </p:cNvPr>
          <p:cNvSpPr txBox="1"/>
          <p:nvPr/>
        </p:nvSpPr>
        <p:spPr>
          <a:xfrm>
            <a:off x="3380916" y="4176445"/>
            <a:ext cx="6093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 Je nach Auflösung bis zu </a:t>
            </a:r>
            <a:r>
              <a:rPr lang="de-DE" dirty="0" err="1"/>
              <a:t>f_max</a:t>
            </a:r>
            <a:r>
              <a:rPr lang="de-DE" dirty="0"/>
              <a:t> Amplitudenwerte je Fenster</a:t>
            </a:r>
          </a:p>
          <a:p>
            <a:r>
              <a:rPr lang="de-DE" dirty="0"/>
              <a:t>- 40 Fenster pro Sekunde</a:t>
            </a:r>
          </a:p>
          <a:p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Es sammeln sich schnell große Datenmengen 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921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6108EB7C-6C37-494A-A220-93A8E121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Feature: Mel-</a:t>
            </a:r>
            <a:r>
              <a:rPr lang="de-DE" dirty="0" err="1"/>
              <a:t>Spektogramme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00E086-2236-49F5-B496-4D59617C4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533" y="2145298"/>
            <a:ext cx="4108284" cy="273885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56A3468-8BF9-438C-84CC-DFEE60554C57}"/>
              </a:ext>
            </a:extLst>
          </p:cNvPr>
          <p:cNvSpPr txBox="1"/>
          <p:nvPr/>
        </p:nvSpPr>
        <p:spPr>
          <a:xfrm>
            <a:off x="3668989" y="3191560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X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B42EF6-6D5A-4EAA-8224-0E8FDE0325D5}"/>
              </a:ext>
            </a:extLst>
          </p:cNvPr>
          <p:cNvSpPr txBox="1"/>
          <p:nvPr/>
        </p:nvSpPr>
        <p:spPr>
          <a:xfrm>
            <a:off x="8009869" y="310583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=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BF2212-2C9A-4A57-9755-7BA3F9F1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15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E02F72-9F2B-41BD-A04A-A47C8D806FE7}"/>
              </a:ext>
            </a:extLst>
          </p:cNvPr>
          <p:cNvSpPr txBox="1"/>
          <p:nvPr/>
        </p:nvSpPr>
        <p:spPr>
          <a:xfrm>
            <a:off x="5382301" y="2028929"/>
            <a:ext cx="156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Mel-Filterbank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B42207-D8AE-492C-928B-FA437F3CF6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5"/>
          <a:stretch/>
        </p:blipFill>
        <p:spPr>
          <a:xfrm>
            <a:off x="314445" y="2020809"/>
            <a:ext cx="3354544" cy="29878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CAECE2A-ED5A-48A4-855C-E819131DD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r="10055"/>
          <a:stretch/>
        </p:blipFill>
        <p:spPr>
          <a:xfrm>
            <a:off x="8423765" y="2020809"/>
            <a:ext cx="3355200" cy="31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09682-AEEF-49E3-BEE9-4ADD94AB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Feature: </a:t>
            </a:r>
            <a:r>
              <a:rPr lang="de-DE" dirty="0" err="1"/>
              <a:t>LogMel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0A701A-5D00-4591-82A3-4645D4A3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16</a:t>
            </a:fld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46691A-A9C0-449E-9945-314AB37F5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r="10055"/>
          <a:stretch/>
        </p:blipFill>
        <p:spPr>
          <a:xfrm>
            <a:off x="4339357" y="1766668"/>
            <a:ext cx="3758005" cy="35314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861E177-847A-4099-9FD0-58C28A0C50CD}"/>
              </a:ext>
            </a:extLst>
          </p:cNvPr>
          <p:cNvSpPr txBox="1"/>
          <p:nvPr/>
        </p:nvSpPr>
        <p:spPr>
          <a:xfrm>
            <a:off x="2781299" y="2877423"/>
            <a:ext cx="1838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/>
              <a:t>log(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393104-257D-4464-BD6C-1034BB69DFF7}"/>
              </a:ext>
            </a:extLst>
          </p:cNvPr>
          <p:cNvSpPr txBox="1"/>
          <p:nvPr/>
        </p:nvSpPr>
        <p:spPr>
          <a:xfrm>
            <a:off x="8097362" y="2836902"/>
            <a:ext cx="1838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631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3D744-5DA4-4992-9F97-AF16C39C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MFCC (Mel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Cepstral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r>
              <a:rPr lang="de-DE" dirty="0"/>
              <a:t>)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13C2D4A-54D2-4935-AB9C-52AFCBE26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618" y="1715081"/>
            <a:ext cx="7466586" cy="120280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AB70CB-D336-48F4-B939-1FBBB494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476BFB-B7EA-4E41-BDDF-3C0A026664C0}"/>
              </a:ext>
            </a:extLst>
          </p:cNvPr>
          <p:cNvSpPr txBox="1"/>
          <p:nvPr/>
        </p:nvSpPr>
        <p:spPr>
          <a:xfrm>
            <a:off x="749030" y="3429000"/>
            <a:ext cx="200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 := Anzahl </a:t>
            </a:r>
            <a:r>
              <a:rPr lang="de-DE" dirty="0" err="1"/>
              <a:t>Cepstra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3C8481-2012-4E6A-A7DA-861551B49F68}"/>
              </a:ext>
            </a:extLst>
          </p:cNvPr>
          <p:cNvSpPr txBox="1"/>
          <p:nvPr/>
        </p:nvSpPr>
        <p:spPr>
          <a:xfrm>
            <a:off x="993842" y="3755451"/>
            <a:ext cx="769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Je mehr, desto bessere Abdeckung höherer Frequenzen. Bei Sprache nicht nötig.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A4AAF9E-621E-441A-8E9F-ABFB3EF5B92C}"/>
              </a:ext>
            </a:extLst>
          </p:cNvPr>
          <p:cNvSpPr txBox="1"/>
          <p:nvPr/>
        </p:nvSpPr>
        <p:spPr>
          <a:xfrm>
            <a:off x="838200" y="4857750"/>
            <a:ext cx="116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Oder kurz: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00AC604-683A-4D3F-90AC-49CFEABEC9C4}"/>
                  </a:ext>
                </a:extLst>
              </p:cNvPr>
              <p:cNvSpPr txBox="1"/>
              <p:nvPr/>
            </p:nvSpPr>
            <p:spPr>
              <a:xfrm>
                <a:off x="542193" y="4820336"/>
                <a:ext cx="609600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00AC604-683A-4D3F-90AC-49CFEABEC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93" y="4820336"/>
                <a:ext cx="6096000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hteck 12">
            <a:extLst>
              <a:ext uri="{FF2B5EF4-FFF2-40B4-BE49-F238E27FC236}">
                <a16:creationId xmlns:a16="http://schemas.microsoft.com/office/drawing/2014/main" id="{3DBADFA6-2E93-418A-8BAE-3EB429D5F4E4}"/>
              </a:ext>
            </a:extLst>
          </p:cNvPr>
          <p:cNvSpPr/>
          <p:nvPr/>
        </p:nvSpPr>
        <p:spPr>
          <a:xfrm>
            <a:off x="4114800" y="4820336"/>
            <a:ext cx="790575" cy="4049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7070BF-6159-45AF-A4B0-6CBD6380E6AA}"/>
              </a:ext>
            </a:extLst>
          </p:cNvPr>
          <p:cNvSpPr txBox="1"/>
          <p:nvPr/>
        </p:nvSpPr>
        <p:spPr>
          <a:xfrm>
            <a:off x="4063939" y="4549973"/>
            <a:ext cx="892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Spektrum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2A7B7A0-2A5D-4454-BE8A-35A72FE97DC4}"/>
              </a:ext>
            </a:extLst>
          </p:cNvPr>
          <p:cNvSpPr/>
          <p:nvPr/>
        </p:nvSpPr>
        <p:spPr>
          <a:xfrm>
            <a:off x="3694082" y="4549973"/>
            <a:ext cx="1211293" cy="9628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F89EFB-C5BC-4592-A4E5-769DB626A4BD}"/>
              </a:ext>
            </a:extLst>
          </p:cNvPr>
          <p:cNvSpPr txBox="1"/>
          <p:nvPr/>
        </p:nvSpPr>
        <p:spPr>
          <a:xfrm>
            <a:off x="3728519" y="5204999"/>
            <a:ext cx="1201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Log-Spektrum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7B913F-AE26-41FB-A5C5-36F1BE440FC5}"/>
              </a:ext>
            </a:extLst>
          </p:cNvPr>
          <p:cNvSpPr/>
          <p:nvPr/>
        </p:nvSpPr>
        <p:spPr>
          <a:xfrm>
            <a:off x="3200400" y="4509446"/>
            <a:ext cx="1820008" cy="12671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840E26D-DBA6-46B4-AB12-2F1D0553FF3A}"/>
              </a:ext>
            </a:extLst>
          </p:cNvPr>
          <p:cNvSpPr txBox="1"/>
          <p:nvPr/>
        </p:nvSpPr>
        <p:spPr>
          <a:xfrm>
            <a:off x="3463101" y="5471699"/>
            <a:ext cx="89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accent6"/>
                </a:solidFill>
              </a:rPr>
              <a:t>Cepstrum</a:t>
            </a:r>
            <a:endParaRPr lang="de-DE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444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454A-3C0C-4E8C-80CC-EBBE2404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DEED5B-26CB-4E22-9478-2481AF73819B}"/>
              </a:ext>
            </a:extLst>
          </p:cNvPr>
          <p:cNvGrpSpPr/>
          <p:nvPr/>
        </p:nvGrpSpPr>
        <p:grpSpPr>
          <a:xfrm>
            <a:off x="838200" y="1546226"/>
            <a:ext cx="10515600" cy="4786678"/>
            <a:chOff x="838200" y="1546226"/>
            <a:chExt cx="10515600" cy="478667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1D6FC5F-56AB-45BD-BA19-80D2A9D5ED58}"/>
                </a:ext>
              </a:extLst>
            </p:cNvPr>
            <p:cNvSpPr/>
            <p:nvPr/>
          </p:nvSpPr>
          <p:spPr>
            <a:xfrm>
              <a:off x="838200" y="1546226"/>
              <a:ext cx="10515600" cy="478667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Diarization</a:t>
              </a:r>
              <a:r>
                <a:rPr lang="de-DE" dirty="0"/>
                <a:t> System</a:t>
              </a:r>
            </a:p>
          </p:txBody>
        </p:sp>
        <p:pic>
          <p:nvPicPr>
            <p:cNvPr id="6" name="Inhaltsplatzhalter 4">
              <a:extLst>
                <a:ext uri="{FF2B5EF4-FFF2-40B4-BE49-F238E27FC236}">
                  <a16:creationId xmlns:a16="http://schemas.microsoft.com/office/drawing/2014/main" id="{69DFC4F2-E351-4B23-B657-C64A20DEB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294"/>
            <a:stretch/>
          </p:blipFill>
          <p:spPr>
            <a:xfrm>
              <a:off x="1441315" y="1703139"/>
              <a:ext cx="9619034" cy="785111"/>
            </a:xfrm>
            <a:prstGeom prst="rect">
              <a:avLst/>
            </a:prstGeom>
          </p:spPr>
        </p:pic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720BC41-00EF-4B20-BDEA-1C2B93BC4B45}"/>
                </a:ext>
              </a:extLst>
            </p:cNvPr>
            <p:cNvGrpSpPr/>
            <p:nvPr/>
          </p:nvGrpSpPr>
          <p:grpSpPr>
            <a:xfrm>
              <a:off x="1441315" y="2787882"/>
              <a:ext cx="9619034" cy="1360126"/>
              <a:chOff x="1441315" y="3103924"/>
              <a:chExt cx="9619034" cy="1360126"/>
            </a:xfrm>
          </p:grpSpPr>
          <p:pic>
            <p:nvPicPr>
              <p:cNvPr id="8" name="Inhaltsplatzhalter 4">
                <a:extLst>
                  <a:ext uri="{FF2B5EF4-FFF2-40B4-BE49-F238E27FC236}">
                    <a16:creationId xmlns:a16="http://schemas.microsoft.com/office/drawing/2014/main" id="{99FCFEC7-0A8B-4292-A25E-21A283064F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94"/>
              <a:stretch/>
            </p:blipFill>
            <p:spPr>
              <a:xfrm>
                <a:off x="1441315" y="3615245"/>
                <a:ext cx="9619034" cy="785111"/>
              </a:xfrm>
              <a:prstGeom prst="rect">
                <a:avLst/>
              </a:prstGeom>
            </p:spPr>
          </p:pic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CECE4643-25AE-4356-8C7D-48642873BD39}"/>
                  </a:ext>
                </a:extLst>
              </p:cNvPr>
              <p:cNvSpPr/>
              <p:nvPr/>
            </p:nvSpPr>
            <p:spPr>
              <a:xfrm>
                <a:off x="1838325" y="3543300"/>
                <a:ext cx="61912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C70474DA-50D1-42FB-8B2A-503E377649C9}"/>
                  </a:ext>
                </a:extLst>
              </p:cNvPr>
              <p:cNvSpPr/>
              <p:nvPr/>
            </p:nvSpPr>
            <p:spPr>
              <a:xfrm>
                <a:off x="2663825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04E3D37D-8592-4466-833B-39E4AC37F240}"/>
                  </a:ext>
                </a:extLst>
              </p:cNvPr>
              <p:cNvSpPr/>
              <p:nvPr/>
            </p:nvSpPr>
            <p:spPr>
              <a:xfrm>
                <a:off x="3667125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CF2D6E5C-FEAC-4FD4-B59E-0EF32EDD6F54}"/>
                  </a:ext>
                </a:extLst>
              </p:cNvPr>
              <p:cNvSpPr/>
              <p:nvPr/>
            </p:nvSpPr>
            <p:spPr>
              <a:xfrm>
                <a:off x="4692651" y="3543300"/>
                <a:ext cx="196850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E737A7DA-89C6-47C4-8459-502A63D00D94}"/>
                  </a:ext>
                </a:extLst>
              </p:cNvPr>
              <p:cNvSpPr/>
              <p:nvPr/>
            </p:nvSpPr>
            <p:spPr>
              <a:xfrm>
                <a:off x="4962525" y="3543300"/>
                <a:ext cx="154622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40574602-1DE9-45EA-BDAD-3821605EAE5E}"/>
                  </a:ext>
                </a:extLst>
              </p:cNvPr>
              <p:cNvSpPr/>
              <p:nvPr/>
            </p:nvSpPr>
            <p:spPr>
              <a:xfrm>
                <a:off x="6588124" y="3536950"/>
                <a:ext cx="3224213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FE286861-EB2C-4D9C-81A6-F22EB56D9F99}"/>
                  </a:ext>
                </a:extLst>
              </p:cNvPr>
              <p:cNvSpPr/>
              <p:nvPr/>
            </p:nvSpPr>
            <p:spPr>
              <a:xfrm>
                <a:off x="10062487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A44E546-E207-4563-81F9-02331F9FA3D9}"/>
                  </a:ext>
                </a:extLst>
              </p:cNvPr>
              <p:cNvSpPr txBox="1"/>
              <p:nvPr/>
            </p:nvSpPr>
            <p:spPr>
              <a:xfrm>
                <a:off x="5444617" y="3103924"/>
                <a:ext cx="1612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Segmentierung</a:t>
                </a: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7348538-05C5-4AD7-B424-53C5CA01D7F7}"/>
                </a:ext>
              </a:extLst>
            </p:cNvPr>
            <p:cNvGrpSpPr/>
            <p:nvPr/>
          </p:nvGrpSpPr>
          <p:grpSpPr>
            <a:xfrm>
              <a:off x="1441315" y="4381596"/>
              <a:ext cx="9619034" cy="1800789"/>
              <a:chOff x="1441315" y="4705446"/>
              <a:chExt cx="9619034" cy="1800789"/>
            </a:xfrm>
          </p:grpSpPr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12852327-2C0B-47CC-949D-036F82134225}"/>
                  </a:ext>
                </a:extLst>
              </p:cNvPr>
              <p:cNvGrpSpPr/>
              <p:nvPr/>
            </p:nvGrpSpPr>
            <p:grpSpPr>
              <a:xfrm>
                <a:off x="1441315" y="4705446"/>
                <a:ext cx="9619034" cy="1430452"/>
                <a:chOff x="1441315" y="3090748"/>
                <a:chExt cx="9619034" cy="1430452"/>
              </a:xfrm>
            </p:grpSpPr>
            <p:pic>
              <p:nvPicPr>
                <p:cNvPr id="28" name="Inhaltsplatzhalter 4">
                  <a:extLst>
                    <a:ext uri="{FF2B5EF4-FFF2-40B4-BE49-F238E27FC236}">
                      <a16:creationId xmlns:a16="http://schemas.microsoft.com/office/drawing/2014/main" id="{DA6E45F0-B867-4621-A769-6ED8D23D0A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94"/>
                <a:stretch/>
              </p:blipFill>
              <p:spPr>
                <a:xfrm>
                  <a:off x="1441315" y="3615245"/>
                  <a:ext cx="9619034" cy="785111"/>
                </a:xfrm>
                <a:prstGeom prst="rect">
                  <a:avLst/>
                </a:prstGeom>
              </p:spPr>
            </p:pic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4E2C6739-2B6B-4612-8007-D16C70DD3F70}"/>
                    </a:ext>
                  </a:extLst>
                </p:cNvPr>
                <p:cNvSpPr/>
                <p:nvPr/>
              </p:nvSpPr>
              <p:spPr>
                <a:xfrm>
                  <a:off x="1838325" y="3543300"/>
                  <a:ext cx="61912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D5D6DAB2-9A0A-4F36-8A2D-7245DE0BE000}"/>
                    </a:ext>
                  </a:extLst>
                </p:cNvPr>
                <p:cNvSpPr/>
                <p:nvPr/>
              </p:nvSpPr>
              <p:spPr>
                <a:xfrm>
                  <a:off x="2663825" y="3543300"/>
                  <a:ext cx="904875" cy="92075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3A410DE7-24CD-4776-959D-1C0C38FD8F3F}"/>
                    </a:ext>
                  </a:extLst>
                </p:cNvPr>
                <p:cNvSpPr/>
                <p:nvPr/>
              </p:nvSpPr>
              <p:spPr>
                <a:xfrm>
                  <a:off x="3667125" y="3543300"/>
                  <a:ext cx="90487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ABB005E3-F467-4808-9C68-D7D429CA54B7}"/>
                    </a:ext>
                  </a:extLst>
                </p:cNvPr>
                <p:cNvSpPr/>
                <p:nvPr/>
              </p:nvSpPr>
              <p:spPr>
                <a:xfrm>
                  <a:off x="4692651" y="3543300"/>
                  <a:ext cx="196850" cy="92075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77F49636-3AE2-4534-A24A-62642FEB6195}"/>
                    </a:ext>
                  </a:extLst>
                </p:cNvPr>
                <p:cNvSpPr/>
                <p:nvPr/>
              </p:nvSpPr>
              <p:spPr>
                <a:xfrm>
                  <a:off x="4962525" y="3543300"/>
                  <a:ext cx="1546225" cy="92075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DAD8C703-8D42-49B4-8093-BA6546375EF0}"/>
                    </a:ext>
                  </a:extLst>
                </p:cNvPr>
                <p:cNvSpPr/>
                <p:nvPr/>
              </p:nvSpPr>
              <p:spPr>
                <a:xfrm>
                  <a:off x="5761037" y="3479800"/>
                  <a:ext cx="252413" cy="104140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967C01F8-D32B-4A70-80DF-F67F6A5E7063}"/>
                    </a:ext>
                  </a:extLst>
                </p:cNvPr>
                <p:cNvSpPr/>
                <p:nvPr/>
              </p:nvSpPr>
              <p:spPr>
                <a:xfrm>
                  <a:off x="6588124" y="3536950"/>
                  <a:ext cx="3224213" cy="92075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3AD76B29-A5EF-4304-9258-CB618BA52BF7}"/>
                    </a:ext>
                  </a:extLst>
                </p:cNvPr>
                <p:cNvSpPr/>
                <p:nvPr/>
              </p:nvSpPr>
              <p:spPr>
                <a:xfrm>
                  <a:off x="7107239" y="3479800"/>
                  <a:ext cx="817562" cy="104140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3343AAE8-45BC-4406-B2C2-B25442F8A22E}"/>
                    </a:ext>
                  </a:extLst>
                </p:cNvPr>
                <p:cNvSpPr/>
                <p:nvPr/>
              </p:nvSpPr>
              <p:spPr>
                <a:xfrm>
                  <a:off x="10062487" y="3543300"/>
                  <a:ext cx="90487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E02A3CAD-2FA2-49E6-9C48-FDB7FA438E53}"/>
                    </a:ext>
                  </a:extLst>
                </p:cNvPr>
                <p:cNvSpPr txBox="1"/>
                <p:nvPr/>
              </p:nvSpPr>
              <p:spPr>
                <a:xfrm>
                  <a:off x="5688946" y="3090748"/>
                  <a:ext cx="11237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Clustering</a:t>
                  </a:r>
                </a:p>
              </p:txBody>
            </p:sp>
          </p:grp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BA62BAC9-5972-4C1F-82D5-EC2378E25FBC}"/>
                  </a:ext>
                </a:extLst>
              </p:cNvPr>
              <p:cNvSpPr/>
              <p:nvPr/>
            </p:nvSpPr>
            <p:spPr>
              <a:xfrm>
                <a:off x="1828007" y="6191405"/>
                <a:ext cx="629443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24A83620-CE29-43C6-A098-D66CD66B0893}"/>
                  </a:ext>
                </a:extLst>
              </p:cNvPr>
              <p:cNvSpPr/>
              <p:nvPr/>
            </p:nvSpPr>
            <p:spPr>
              <a:xfrm>
                <a:off x="3667125" y="6188290"/>
                <a:ext cx="904876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F4BB40E-600D-4BF5-ABBB-1ED081D4732D}"/>
                  </a:ext>
                </a:extLst>
              </p:cNvPr>
              <p:cNvSpPr/>
              <p:nvPr/>
            </p:nvSpPr>
            <p:spPr>
              <a:xfrm>
                <a:off x="10062487" y="6182889"/>
                <a:ext cx="904875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8C9D3CD-907B-4797-A937-1ACB89CC281B}"/>
                  </a:ext>
                </a:extLst>
              </p:cNvPr>
              <p:cNvSpPr/>
              <p:nvPr/>
            </p:nvSpPr>
            <p:spPr>
              <a:xfrm>
                <a:off x="2650450" y="6188290"/>
                <a:ext cx="918250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70CCDB5-7162-4170-B022-12083BA5FE23}"/>
                  </a:ext>
                </a:extLst>
              </p:cNvPr>
              <p:cNvSpPr/>
              <p:nvPr/>
            </p:nvSpPr>
            <p:spPr>
              <a:xfrm>
                <a:off x="4964231" y="6193356"/>
                <a:ext cx="1544519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tx1"/>
                    </a:solidFill>
                  </a:rPr>
                  <a:t>         B</a:t>
                </a: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0AE8D1F0-E3E8-41A9-9EB4-A1C6E3DCCEB6}"/>
                  </a:ext>
                </a:extLst>
              </p:cNvPr>
              <p:cNvSpPr/>
              <p:nvPr/>
            </p:nvSpPr>
            <p:spPr>
              <a:xfrm>
                <a:off x="5761037" y="6231762"/>
                <a:ext cx="252413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BB297B8F-1130-429A-A07A-658E2ACA975C}"/>
                  </a:ext>
                </a:extLst>
              </p:cNvPr>
              <p:cNvSpPr/>
              <p:nvPr/>
            </p:nvSpPr>
            <p:spPr>
              <a:xfrm>
                <a:off x="4686302" y="6196632"/>
                <a:ext cx="196850" cy="274473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AE09B8-7FB3-463E-86A8-F64C3D792B06}"/>
                  </a:ext>
                </a:extLst>
              </p:cNvPr>
              <p:cNvSpPr/>
              <p:nvPr/>
            </p:nvSpPr>
            <p:spPr>
              <a:xfrm>
                <a:off x="6588123" y="6196632"/>
                <a:ext cx="3217865" cy="274473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EBB65E6D-BB51-422A-A4D3-1C2BD9627B76}"/>
                  </a:ext>
                </a:extLst>
              </p:cNvPr>
              <p:cNvSpPr/>
              <p:nvPr/>
            </p:nvSpPr>
            <p:spPr>
              <a:xfrm>
                <a:off x="7103328" y="6228957"/>
                <a:ext cx="817563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</p:grpSp>
      </p:grpSp>
      <p:sp>
        <p:nvSpPr>
          <p:cNvPr id="39" name="Foliennummernplatzhalter 2">
            <a:extLst>
              <a:ext uri="{FF2B5EF4-FFF2-40B4-BE49-F238E27FC236}">
                <a16:creationId xmlns:a16="http://schemas.microsoft.com/office/drawing/2014/main" id="{9785717F-10B7-4EA6-AC39-414C569D08BD}"/>
              </a:ext>
            </a:extLst>
          </p:cNvPr>
          <p:cNvSpPr txBox="1">
            <a:spLocks/>
          </p:cNvSpPr>
          <p:nvPr/>
        </p:nvSpPr>
        <p:spPr>
          <a:xfrm>
            <a:off x="8610600" y="6127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D10214-A19C-4B4C-BC0F-4886428E2EC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80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454A-3C0C-4E8C-80CC-EBBE2404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DEED5B-26CB-4E22-9478-2481AF73819B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5" y="1546230"/>
            <a:ext cx="5263020" cy="2395715"/>
            <a:chOff x="838200" y="1546226"/>
            <a:chExt cx="10515600" cy="478667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1D6FC5F-56AB-45BD-BA19-80D2A9D5ED58}"/>
                </a:ext>
              </a:extLst>
            </p:cNvPr>
            <p:cNvSpPr/>
            <p:nvPr/>
          </p:nvSpPr>
          <p:spPr>
            <a:xfrm>
              <a:off x="838200" y="1546226"/>
              <a:ext cx="10515600" cy="478667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/>
                <a:t>Diarization</a:t>
              </a:r>
              <a:r>
                <a:rPr lang="de-DE" sz="900" dirty="0"/>
                <a:t> System</a:t>
              </a:r>
            </a:p>
          </p:txBody>
        </p:sp>
        <p:pic>
          <p:nvPicPr>
            <p:cNvPr id="6" name="Inhaltsplatzhalter 4">
              <a:extLst>
                <a:ext uri="{FF2B5EF4-FFF2-40B4-BE49-F238E27FC236}">
                  <a16:creationId xmlns:a16="http://schemas.microsoft.com/office/drawing/2014/main" id="{69DFC4F2-E351-4B23-B657-C64A20DEB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294"/>
            <a:stretch/>
          </p:blipFill>
          <p:spPr>
            <a:xfrm>
              <a:off x="1441315" y="1703139"/>
              <a:ext cx="9619034" cy="785111"/>
            </a:xfrm>
            <a:prstGeom prst="rect">
              <a:avLst/>
            </a:prstGeom>
          </p:spPr>
        </p:pic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720BC41-00EF-4B20-BDEA-1C2B93BC4B45}"/>
                </a:ext>
              </a:extLst>
            </p:cNvPr>
            <p:cNvGrpSpPr/>
            <p:nvPr/>
          </p:nvGrpSpPr>
          <p:grpSpPr>
            <a:xfrm>
              <a:off x="1441315" y="2787882"/>
              <a:ext cx="9619034" cy="1360126"/>
              <a:chOff x="1441315" y="3103924"/>
              <a:chExt cx="9619034" cy="1360126"/>
            </a:xfrm>
          </p:grpSpPr>
          <p:pic>
            <p:nvPicPr>
              <p:cNvPr id="8" name="Inhaltsplatzhalter 4">
                <a:extLst>
                  <a:ext uri="{FF2B5EF4-FFF2-40B4-BE49-F238E27FC236}">
                    <a16:creationId xmlns:a16="http://schemas.microsoft.com/office/drawing/2014/main" id="{99FCFEC7-0A8B-4292-A25E-21A283064F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94"/>
              <a:stretch/>
            </p:blipFill>
            <p:spPr>
              <a:xfrm>
                <a:off x="1441315" y="3615245"/>
                <a:ext cx="9619034" cy="785111"/>
              </a:xfrm>
              <a:prstGeom prst="rect">
                <a:avLst/>
              </a:prstGeom>
            </p:spPr>
          </p:pic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CECE4643-25AE-4356-8C7D-48642873BD39}"/>
                  </a:ext>
                </a:extLst>
              </p:cNvPr>
              <p:cNvSpPr/>
              <p:nvPr/>
            </p:nvSpPr>
            <p:spPr>
              <a:xfrm>
                <a:off x="1838325" y="3543300"/>
                <a:ext cx="61912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C70474DA-50D1-42FB-8B2A-503E377649C9}"/>
                  </a:ext>
                </a:extLst>
              </p:cNvPr>
              <p:cNvSpPr/>
              <p:nvPr/>
            </p:nvSpPr>
            <p:spPr>
              <a:xfrm>
                <a:off x="2663825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04E3D37D-8592-4466-833B-39E4AC37F240}"/>
                  </a:ext>
                </a:extLst>
              </p:cNvPr>
              <p:cNvSpPr/>
              <p:nvPr/>
            </p:nvSpPr>
            <p:spPr>
              <a:xfrm>
                <a:off x="3667125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CF2D6E5C-FEAC-4FD4-B59E-0EF32EDD6F54}"/>
                  </a:ext>
                </a:extLst>
              </p:cNvPr>
              <p:cNvSpPr/>
              <p:nvPr/>
            </p:nvSpPr>
            <p:spPr>
              <a:xfrm>
                <a:off x="4692651" y="3543300"/>
                <a:ext cx="196850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E737A7DA-89C6-47C4-8459-502A63D00D94}"/>
                  </a:ext>
                </a:extLst>
              </p:cNvPr>
              <p:cNvSpPr/>
              <p:nvPr/>
            </p:nvSpPr>
            <p:spPr>
              <a:xfrm>
                <a:off x="4962525" y="3543300"/>
                <a:ext cx="154622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40574602-1DE9-45EA-BDAD-3821605EAE5E}"/>
                  </a:ext>
                </a:extLst>
              </p:cNvPr>
              <p:cNvSpPr/>
              <p:nvPr/>
            </p:nvSpPr>
            <p:spPr>
              <a:xfrm>
                <a:off x="6588124" y="3536950"/>
                <a:ext cx="3224213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FE286861-EB2C-4D9C-81A6-F22EB56D9F99}"/>
                  </a:ext>
                </a:extLst>
              </p:cNvPr>
              <p:cNvSpPr/>
              <p:nvPr/>
            </p:nvSpPr>
            <p:spPr>
              <a:xfrm>
                <a:off x="10062487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A44E546-E207-4563-81F9-02331F9FA3D9}"/>
                  </a:ext>
                </a:extLst>
              </p:cNvPr>
              <p:cNvSpPr txBox="1"/>
              <p:nvPr/>
            </p:nvSpPr>
            <p:spPr>
              <a:xfrm>
                <a:off x="5444616" y="3103924"/>
                <a:ext cx="1800630" cy="46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900" dirty="0"/>
                  <a:t>Segmentierung</a:t>
                </a: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7348538-05C5-4AD7-B424-53C5CA01D7F7}"/>
                </a:ext>
              </a:extLst>
            </p:cNvPr>
            <p:cNvGrpSpPr/>
            <p:nvPr/>
          </p:nvGrpSpPr>
          <p:grpSpPr>
            <a:xfrm>
              <a:off x="1441315" y="4381596"/>
              <a:ext cx="9619034" cy="1800789"/>
              <a:chOff x="1441315" y="4705446"/>
              <a:chExt cx="9619034" cy="1800789"/>
            </a:xfrm>
          </p:grpSpPr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12852327-2C0B-47CC-949D-036F82134225}"/>
                  </a:ext>
                </a:extLst>
              </p:cNvPr>
              <p:cNvGrpSpPr/>
              <p:nvPr/>
            </p:nvGrpSpPr>
            <p:grpSpPr>
              <a:xfrm>
                <a:off x="1441315" y="4705446"/>
                <a:ext cx="9619034" cy="1430452"/>
                <a:chOff x="1441315" y="3090748"/>
                <a:chExt cx="9619034" cy="1430452"/>
              </a:xfrm>
            </p:grpSpPr>
            <p:pic>
              <p:nvPicPr>
                <p:cNvPr id="28" name="Inhaltsplatzhalter 4">
                  <a:extLst>
                    <a:ext uri="{FF2B5EF4-FFF2-40B4-BE49-F238E27FC236}">
                      <a16:creationId xmlns:a16="http://schemas.microsoft.com/office/drawing/2014/main" id="{DA6E45F0-B867-4621-A769-6ED8D23D0A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94"/>
                <a:stretch/>
              </p:blipFill>
              <p:spPr>
                <a:xfrm>
                  <a:off x="1441315" y="3615245"/>
                  <a:ext cx="9619034" cy="785111"/>
                </a:xfrm>
                <a:prstGeom prst="rect">
                  <a:avLst/>
                </a:prstGeom>
              </p:spPr>
            </p:pic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4E2C6739-2B6B-4612-8007-D16C70DD3F70}"/>
                    </a:ext>
                  </a:extLst>
                </p:cNvPr>
                <p:cNvSpPr/>
                <p:nvPr/>
              </p:nvSpPr>
              <p:spPr>
                <a:xfrm>
                  <a:off x="1838325" y="3543300"/>
                  <a:ext cx="61912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 dirty="0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D5D6DAB2-9A0A-4F36-8A2D-7245DE0BE000}"/>
                    </a:ext>
                  </a:extLst>
                </p:cNvPr>
                <p:cNvSpPr/>
                <p:nvPr/>
              </p:nvSpPr>
              <p:spPr>
                <a:xfrm>
                  <a:off x="2663825" y="3543300"/>
                  <a:ext cx="904875" cy="92075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3A410DE7-24CD-4776-959D-1C0C38FD8F3F}"/>
                    </a:ext>
                  </a:extLst>
                </p:cNvPr>
                <p:cNvSpPr/>
                <p:nvPr/>
              </p:nvSpPr>
              <p:spPr>
                <a:xfrm>
                  <a:off x="3667125" y="3543300"/>
                  <a:ext cx="90487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ABB005E3-F467-4808-9C68-D7D429CA54B7}"/>
                    </a:ext>
                  </a:extLst>
                </p:cNvPr>
                <p:cNvSpPr/>
                <p:nvPr/>
              </p:nvSpPr>
              <p:spPr>
                <a:xfrm>
                  <a:off x="4692651" y="3543300"/>
                  <a:ext cx="196850" cy="92075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77F49636-3AE2-4534-A24A-62642FEB6195}"/>
                    </a:ext>
                  </a:extLst>
                </p:cNvPr>
                <p:cNvSpPr/>
                <p:nvPr/>
              </p:nvSpPr>
              <p:spPr>
                <a:xfrm>
                  <a:off x="4962525" y="3543300"/>
                  <a:ext cx="1546225" cy="92075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DAD8C703-8D42-49B4-8093-BA6546375EF0}"/>
                    </a:ext>
                  </a:extLst>
                </p:cNvPr>
                <p:cNvSpPr/>
                <p:nvPr/>
              </p:nvSpPr>
              <p:spPr>
                <a:xfrm>
                  <a:off x="5761037" y="3479800"/>
                  <a:ext cx="252413" cy="104140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967C01F8-D32B-4A70-80DF-F67F6A5E7063}"/>
                    </a:ext>
                  </a:extLst>
                </p:cNvPr>
                <p:cNvSpPr/>
                <p:nvPr/>
              </p:nvSpPr>
              <p:spPr>
                <a:xfrm>
                  <a:off x="6588124" y="3536950"/>
                  <a:ext cx="3224213" cy="92075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3AD76B29-A5EF-4304-9258-CB618BA52BF7}"/>
                    </a:ext>
                  </a:extLst>
                </p:cNvPr>
                <p:cNvSpPr/>
                <p:nvPr/>
              </p:nvSpPr>
              <p:spPr>
                <a:xfrm>
                  <a:off x="7107239" y="3479800"/>
                  <a:ext cx="817562" cy="104140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3343AAE8-45BC-4406-B2C2-B25442F8A22E}"/>
                    </a:ext>
                  </a:extLst>
                </p:cNvPr>
                <p:cNvSpPr/>
                <p:nvPr/>
              </p:nvSpPr>
              <p:spPr>
                <a:xfrm>
                  <a:off x="10062487" y="3543300"/>
                  <a:ext cx="90487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E02A3CAD-2FA2-49E6-9C48-FDB7FA438E53}"/>
                    </a:ext>
                  </a:extLst>
                </p:cNvPr>
                <p:cNvSpPr txBox="1"/>
                <p:nvPr/>
              </p:nvSpPr>
              <p:spPr>
                <a:xfrm>
                  <a:off x="5688946" y="3090748"/>
                  <a:ext cx="1313800" cy="461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900" dirty="0"/>
                    <a:t>Clustering</a:t>
                  </a:r>
                </a:p>
              </p:txBody>
            </p:sp>
          </p:grp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BA62BAC9-5972-4C1F-82D5-EC2378E25FBC}"/>
                  </a:ext>
                </a:extLst>
              </p:cNvPr>
              <p:cNvSpPr/>
              <p:nvPr/>
            </p:nvSpPr>
            <p:spPr>
              <a:xfrm>
                <a:off x="1828007" y="6191405"/>
                <a:ext cx="629443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24A83620-CE29-43C6-A098-D66CD66B0893}"/>
                  </a:ext>
                </a:extLst>
              </p:cNvPr>
              <p:cNvSpPr/>
              <p:nvPr/>
            </p:nvSpPr>
            <p:spPr>
              <a:xfrm>
                <a:off x="3667125" y="6188290"/>
                <a:ext cx="904876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F4BB40E-600D-4BF5-ABBB-1ED081D4732D}"/>
                  </a:ext>
                </a:extLst>
              </p:cNvPr>
              <p:cNvSpPr/>
              <p:nvPr/>
            </p:nvSpPr>
            <p:spPr>
              <a:xfrm>
                <a:off x="10062487" y="6182889"/>
                <a:ext cx="904875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8C9D3CD-907B-4797-A937-1ACB89CC281B}"/>
                  </a:ext>
                </a:extLst>
              </p:cNvPr>
              <p:cNvSpPr/>
              <p:nvPr/>
            </p:nvSpPr>
            <p:spPr>
              <a:xfrm>
                <a:off x="2650450" y="6188290"/>
                <a:ext cx="918250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70CCDB5-7162-4170-B022-12083BA5FE23}"/>
                  </a:ext>
                </a:extLst>
              </p:cNvPr>
              <p:cNvSpPr/>
              <p:nvPr/>
            </p:nvSpPr>
            <p:spPr>
              <a:xfrm>
                <a:off x="4964231" y="6193356"/>
                <a:ext cx="1544519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900" b="1" dirty="0">
                    <a:solidFill>
                      <a:schemeClr val="tx1"/>
                    </a:solidFill>
                  </a:rPr>
                  <a:t>         B</a:t>
                </a: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0AE8D1F0-E3E8-41A9-9EB4-A1C6E3DCCEB6}"/>
                  </a:ext>
                </a:extLst>
              </p:cNvPr>
              <p:cNvSpPr/>
              <p:nvPr/>
            </p:nvSpPr>
            <p:spPr>
              <a:xfrm>
                <a:off x="5761037" y="6231762"/>
                <a:ext cx="252413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BB297B8F-1130-429A-A07A-658E2ACA975C}"/>
                  </a:ext>
                </a:extLst>
              </p:cNvPr>
              <p:cNvSpPr/>
              <p:nvPr/>
            </p:nvSpPr>
            <p:spPr>
              <a:xfrm>
                <a:off x="4686302" y="6196632"/>
                <a:ext cx="196850" cy="274473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AE09B8-7FB3-463E-86A8-F64C3D792B06}"/>
                  </a:ext>
                </a:extLst>
              </p:cNvPr>
              <p:cNvSpPr/>
              <p:nvPr/>
            </p:nvSpPr>
            <p:spPr>
              <a:xfrm>
                <a:off x="6588123" y="6196632"/>
                <a:ext cx="3217865" cy="274473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EBB65E6D-BB51-422A-A4D3-1C2BD9627B76}"/>
                  </a:ext>
                </a:extLst>
              </p:cNvPr>
              <p:cNvSpPr/>
              <p:nvPr/>
            </p:nvSpPr>
            <p:spPr>
              <a:xfrm>
                <a:off x="7103328" y="6228957"/>
                <a:ext cx="817563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</p:grpSp>
      </p:grpSp>
      <p:sp>
        <p:nvSpPr>
          <p:cNvPr id="39" name="Foliennummernplatzhalter 2">
            <a:extLst>
              <a:ext uri="{FF2B5EF4-FFF2-40B4-BE49-F238E27FC236}">
                <a16:creationId xmlns:a16="http://schemas.microsoft.com/office/drawing/2014/main" id="{9785717F-10B7-4EA6-AC39-414C569D08BD}"/>
              </a:ext>
            </a:extLst>
          </p:cNvPr>
          <p:cNvSpPr txBox="1">
            <a:spLocks/>
          </p:cNvSpPr>
          <p:nvPr/>
        </p:nvSpPr>
        <p:spPr>
          <a:xfrm>
            <a:off x="8610600" y="6127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D10214-A19C-4B4C-BC0F-4886428E2ECC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27E7B58-8EC0-4DFC-8AF5-61904F49A165}"/>
              </a:ext>
            </a:extLst>
          </p:cNvPr>
          <p:cNvSpPr txBox="1"/>
          <p:nvPr/>
        </p:nvSpPr>
        <p:spPr>
          <a:xfrm>
            <a:off x="6342510" y="1498070"/>
            <a:ext cx="3175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Voice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(VAD)</a:t>
            </a:r>
          </a:p>
          <a:p>
            <a:r>
              <a:rPr lang="de-DE" dirty="0"/>
              <a:t>Speech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(SAD)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0160A61-A045-420A-96C2-CDEDA5781F19}"/>
              </a:ext>
            </a:extLst>
          </p:cNvPr>
          <p:cNvSpPr txBox="1"/>
          <p:nvPr/>
        </p:nvSpPr>
        <p:spPr>
          <a:xfrm>
            <a:off x="9532642" y="1624764"/>
            <a:ext cx="1604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X/D/I-Vektoren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47D201-F044-4B44-8346-778926A50D87}"/>
              </a:ext>
            </a:extLst>
          </p:cNvPr>
          <p:cNvSpPr txBox="1"/>
          <p:nvPr/>
        </p:nvSpPr>
        <p:spPr>
          <a:xfrm>
            <a:off x="6375608" y="2858499"/>
            <a:ext cx="26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PLDA, Cosinus-Ähnlichkeit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65BC619-C58F-4701-BC1A-8B7E176DD3CF}"/>
              </a:ext>
            </a:extLst>
          </p:cNvPr>
          <p:cNvSpPr txBox="1"/>
          <p:nvPr/>
        </p:nvSpPr>
        <p:spPr>
          <a:xfrm>
            <a:off x="6388847" y="3325920"/>
            <a:ext cx="356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AHC, </a:t>
            </a:r>
            <a:r>
              <a:rPr lang="de-DE" dirty="0" err="1"/>
              <a:t>Spectral</a:t>
            </a:r>
            <a:r>
              <a:rPr lang="de-DE" dirty="0"/>
              <a:t> Clustering, </a:t>
            </a:r>
            <a:r>
              <a:rPr lang="de-DE" dirty="0" err="1"/>
              <a:t>VBx</a:t>
            </a:r>
            <a:r>
              <a:rPr lang="de-DE" dirty="0"/>
              <a:t>, GMM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62163D0-F793-4222-AE64-24AE3B6409AA}"/>
              </a:ext>
            </a:extLst>
          </p:cNvPr>
          <p:cNvSpPr txBox="1"/>
          <p:nvPr/>
        </p:nvSpPr>
        <p:spPr>
          <a:xfrm>
            <a:off x="986929" y="4311816"/>
            <a:ext cx="197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End-</a:t>
            </a:r>
            <a:r>
              <a:rPr lang="de-DE" dirty="0" err="1"/>
              <a:t>to</a:t>
            </a:r>
            <a:r>
              <a:rPr lang="de-DE" dirty="0"/>
              <a:t>-end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A0BAB05D-CBB0-4770-8C7B-E03DE42FB35B}"/>
              </a:ext>
            </a:extLst>
          </p:cNvPr>
          <p:cNvSpPr txBox="1"/>
          <p:nvPr/>
        </p:nvSpPr>
        <p:spPr>
          <a:xfrm>
            <a:off x="6367504" y="243597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271118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01A85-63BF-40B8-BF85-B1DDD0E0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274DF6-CCC5-41A3-AEA1-2271D6AD3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Untersuchung und Nutzung eines </a:t>
            </a:r>
            <a:r>
              <a:rPr lang="de-DE" dirty="0" err="1"/>
              <a:t>state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Systems für:</a:t>
            </a:r>
          </a:p>
          <a:p>
            <a:pPr lvl="1"/>
            <a:r>
              <a:rPr lang="de-DE" dirty="0" err="1"/>
              <a:t>Diarization</a:t>
            </a:r>
            <a:endParaRPr lang="de-DE" dirty="0"/>
          </a:p>
          <a:p>
            <a:pPr lvl="1"/>
            <a:r>
              <a:rPr lang="de-DE" dirty="0"/>
              <a:t>Mit </a:t>
            </a:r>
            <a:r>
              <a:rPr lang="de-DE" dirty="0" err="1"/>
              <a:t>Overlap</a:t>
            </a:r>
            <a:endParaRPr lang="de-DE" dirty="0"/>
          </a:p>
          <a:p>
            <a:pPr lvl="1"/>
            <a:r>
              <a:rPr lang="de-DE" dirty="0"/>
              <a:t>Kontext: Arzt-Patienten-Gespräche</a:t>
            </a:r>
          </a:p>
          <a:p>
            <a:pPr lvl="2"/>
            <a:r>
              <a:rPr lang="de-DE" dirty="0"/>
              <a:t>Also mindestens zwei Personen (vielleicht mehr)</a:t>
            </a:r>
          </a:p>
          <a:p>
            <a:pPr lvl="2"/>
            <a:r>
              <a:rPr lang="de-DE" dirty="0"/>
              <a:t>Gespräch im Raum</a:t>
            </a:r>
          </a:p>
          <a:p>
            <a:pPr lvl="1"/>
            <a:r>
              <a:rPr lang="de-DE" dirty="0"/>
              <a:t>Datensätze: AMI (Training), eval2000 (Evaluation)</a:t>
            </a:r>
          </a:p>
          <a:p>
            <a:pPr marL="914400" lvl="2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53320E-8DA5-4BF2-BFC5-2F33B108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3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6108EB7C-6C37-494A-A220-93A8E121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Feature: Mel-</a:t>
            </a:r>
            <a:r>
              <a:rPr lang="de-DE" dirty="0" err="1"/>
              <a:t>Spektogramme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00E086-2236-49F5-B496-4D59617C4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33" y="2145298"/>
            <a:ext cx="4108284" cy="273885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093C14B-0BB1-4497-8AD9-F6AE93663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2"/>
          <a:stretch/>
        </p:blipFill>
        <p:spPr>
          <a:xfrm>
            <a:off x="408600" y="2305050"/>
            <a:ext cx="2966400" cy="261170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B1875B7-7B18-4B7E-A140-59089A25E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8" r="8120"/>
          <a:stretch/>
        </p:blipFill>
        <p:spPr>
          <a:xfrm>
            <a:off x="8573641" y="2305050"/>
            <a:ext cx="2964895" cy="2642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56A3468-8BF9-438C-84CC-DFEE60554C57}"/>
              </a:ext>
            </a:extLst>
          </p:cNvPr>
          <p:cNvSpPr txBox="1"/>
          <p:nvPr/>
        </p:nvSpPr>
        <p:spPr>
          <a:xfrm>
            <a:off x="3668989" y="3191560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X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B42EF6-6D5A-4EAA-8224-0E8FDE0325D5}"/>
              </a:ext>
            </a:extLst>
          </p:cNvPr>
          <p:cNvSpPr txBox="1"/>
          <p:nvPr/>
        </p:nvSpPr>
        <p:spPr>
          <a:xfrm>
            <a:off x="8009869" y="310583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=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BF2212-2C9A-4A57-9755-7BA3F9F1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20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E02F72-9F2B-41BD-A04A-A47C8D806FE7}"/>
              </a:ext>
            </a:extLst>
          </p:cNvPr>
          <p:cNvSpPr txBox="1"/>
          <p:nvPr/>
        </p:nvSpPr>
        <p:spPr>
          <a:xfrm>
            <a:off x="5382301" y="2028929"/>
            <a:ext cx="156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Mel-Filterbank</a:t>
            </a:r>
          </a:p>
        </p:txBody>
      </p:sp>
    </p:spTree>
    <p:extLst>
      <p:ext uri="{BB962C8B-B14F-4D97-AF65-F5344CB8AC3E}">
        <p14:creationId xmlns:p14="http://schemas.microsoft.com/office/powerpoint/2010/main" val="832977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E2781-374E-420E-A710-B3E7C2DD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Qualitätsmaß: </a:t>
            </a:r>
            <a:r>
              <a:rPr lang="de-DE" dirty="0" err="1"/>
              <a:t>Diarization</a:t>
            </a:r>
            <a:r>
              <a:rPr lang="de-DE" dirty="0"/>
              <a:t> Error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564B5F1-6FBA-496C-9EA5-56D9B5689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>
                    <a:effectLst/>
                  </a:rPr>
                  <a:t>Speaker Error (</a:t>
                </a:r>
                <a:r>
                  <a:rPr lang="de-DE" b="1" dirty="0">
                    <a:effectLst/>
                  </a:rPr>
                  <a:t>SE</a:t>
                </a:r>
                <a:r>
                  <a:rPr lang="de-DE" dirty="0">
                    <a:effectLst/>
                  </a:rPr>
                  <a:t>):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𝑠𝑝𝑘𝑟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dur</m:t>
                            </m:r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𝑟𝑒𝑓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𝑠𝑦𝑠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𝑐𝑜𝑟𝑟𝑒𝑐𝑡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de-DE" sz="18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de-DE" dirty="0" err="1"/>
                  <a:t>False</a:t>
                </a:r>
                <a:r>
                  <a:rPr lang="de-DE" dirty="0"/>
                  <a:t> Alarm (</a:t>
                </a:r>
                <a:r>
                  <a:rPr lang="de-DE" b="1" dirty="0"/>
                  <a:t>FA</a:t>
                </a:r>
                <a:r>
                  <a:rPr lang="de-DE" dirty="0"/>
                  <a:t>):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𝐹𝐴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dur</m:t>
                            </m:r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𝑠𝑦𝑠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Missed</a:t>
                </a:r>
                <a:r>
                  <a:rPr lang="de-DE" dirty="0"/>
                  <a:t> Speech (</a:t>
                </a:r>
                <a:r>
                  <a:rPr lang="de-DE" b="1" dirty="0"/>
                  <a:t>MS</a:t>
                </a:r>
                <a:r>
                  <a:rPr lang="de-DE" dirty="0"/>
                  <a:t>):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𝑚𝑖𝑠𝑠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dur</m:t>
                            </m:r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𝑠𝑦𝑠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Diarization</a:t>
                </a:r>
                <a:r>
                  <a:rPr lang="de-DE" dirty="0"/>
                  <a:t> Error Rate (</a:t>
                </a:r>
                <a:r>
                  <a:rPr lang="de-DE" b="1" dirty="0"/>
                  <a:t>DER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de-DE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𝐷𝐸𝑅</m:t>
                    </m:r>
                    <m:r>
                      <m:rPr>
                        <m:aln/>
                      </m:rP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𝑠𝑝𝑘𝑟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𝐹𝐴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𝑚𝑖𝑠𝑠</m:t>
                        </m:r>
                      </m:sub>
                    </m:sSub>
                  </m:oMath>
                </a14:m>
                <a:br>
                  <a:rPr lang="de-DE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de-DE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                   </m:t>
                    </m:r>
                    <m:r>
                      <m:rPr>
                        <m:aln/>
                      </m:rP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dur</m:t>
                            </m:r>
                            <m:d>
                              <m:d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𝑟𝑒𝑓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𝑠𝑦𝑠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𝑐𝑜𝑟𝑟𝑒𝑐𝑡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dur</m:t>
                            </m:r>
                            <m:d>
                              <m:d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de-DE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564B5F1-6FBA-496C-9EA5-56D9B5689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83433-D6F6-4155-BDD7-92759222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6ED10214-A19C-4B4C-BC0F-4886428E2EC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399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868BA-3766-4B87-AF7C-2024E02C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Auswahlverfahren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DE7C02F-45C0-4309-AEBB-E2E70DA9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76971"/>
            <a:ext cx="4558154" cy="1495420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62C7A88-41D1-41FA-9B6A-C1B75AAC27B9}"/>
              </a:ext>
            </a:extLst>
          </p:cNvPr>
          <p:cNvGrpSpPr/>
          <p:nvPr/>
        </p:nvGrpSpPr>
        <p:grpSpPr>
          <a:xfrm>
            <a:off x="1709737" y="4889174"/>
            <a:ext cx="2305050" cy="1074254"/>
            <a:chOff x="635569" y="4941928"/>
            <a:chExt cx="2305050" cy="1074254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31625A6-A6DB-49AD-B47A-17F430ECF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244" y="5663757"/>
              <a:ext cx="1409700" cy="352425"/>
            </a:xfrm>
            <a:prstGeom prst="rect">
              <a:avLst/>
            </a:prstGeom>
          </p:spPr>
        </p:pic>
        <p:pic>
          <p:nvPicPr>
            <p:cNvPr id="1028" name="Picture 4" descr="ResearchGate - E-Learning Zentrum">
              <a:extLst>
                <a:ext uri="{FF2B5EF4-FFF2-40B4-BE49-F238E27FC236}">
                  <a16:creationId xmlns:a16="http://schemas.microsoft.com/office/drawing/2014/main" id="{6C8A4BFD-01E2-4FA0-B5D3-EAC11D91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69" y="4941928"/>
              <a:ext cx="2305050" cy="721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1CF99D5B-8343-4576-B297-7111FB720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78" y="1750217"/>
            <a:ext cx="4105275" cy="876300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D96C758-9626-4EAC-A39C-DC26C788B322}"/>
              </a:ext>
            </a:extLst>
          </p:cNvPr>
          <p:cNvGrpSpPr/>
          <p:nvPr/>
        </p:nvGrpSpPr>
        <p:grpSpPr>
          <a:xfrm>
            <a:off x="4757288" y="1345964"/>
            <a:ext cx="6934650" cy="4738131"/>
            <a:chOff x="4757288" y="1345964"/>
            <a:chExt cx="6934650" cy="473813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F4C8843-EF27-422F-B7EF-29CD8D613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7288" y="1850233"/>
              <a:ext cx="6934650" cy="4233862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E3F1B0F-A93F-434D-A939-FB37B4E1B13B}"/>
                </a:ext>
              </a:extLst>
            </p:cNvPr>
            <p:cNvSpPr txBox="1"/>
            <p:nvPr/>
          </p:nvSpPr>
          <p:spPr>
            <a:xfrm>
              <a:off x="7272429" y="1345964"/>
              <a:ext cx="190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DIHARD Challenge</a:t>
              </a: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0DF533-10A8-4886-A87F-D56BBA40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05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3072A-AB6C-44BA-8D83-C0A6AA5C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348137-D206-4A95-937A-DE1970C2F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82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Zu untersuchende Ansprüche:</a:t>
            </a:r>
          </a:p>
          <a:p>
            <a:pPr>
              <a:buFontTx/>
              <a:buChar char="-"/>
            </a:pPr>
            <a:r>
              <a:rPr lang="de-DE" dirty="0" err="1"/>
              <a:t>Overlap</a:t>
            </a:r>
            <a:r>
              <a:rPr lang="de-DE" dirty="0"/>
              <a:t>: Das System ist in der Lage mit </a:t>
            </a:r>
            <a:r>
              <a:rPr lang="de-DE" dirty="0" err="1"/>
              <a:t>Overlap</a:t>
            </a:r>
            <a:r>
              <a:rPr lang="de-DE" dirty="0"/>
              <a:t> umzugehen</a:t>
            </a:r>
          </a:p>
          <a:p>
            <a:pPr>
              <a:buFontTx/>
              <a:buChar char="-"/>
            </a:pPr>
            <a:r>
              <a:rPr lang="de-DE" dirty="0"/>
              <a:t>Komplexität: Anzahl unterschiedlicher Modelle und Module</a:t>
            </a:r>
          </a:p>
          <a:p>
            <a:pPr>
              <a:buFontTx/>
              <a:buChar char="-"/>
            </a:pPr>
            <a:r>
              <a:rPr lang="de-DE" dirty="0"/>
              <a:t>Echtzeitfähigkeit: Inferenz in Echtzeit möglich (nach Paper + </a:t>
            </a:r>
            <a:r>
              <a:rPr lang="de-DE" dirty="0" err="1"/>
              <a:t>t_inf</a:t>
            </a:r>
            <a:r>
              <a:rPr lang="de-DE" dirty="0"/>
              <a:t>/</a:t>
            </a:r>
            <a:r>
              <a:rPr lang="de-DE" dirty="0" err="1"/>
              <a:t>t_audio</a:t>
            </a:r>
            <a:r>
              <a:rPr lang="de-DE" dirty="0"/>
              <a:t>) &lt; 1</a:t>
            </a:r>
          </a:p>
          <a:p>
            <a:pPr marL="0" indent="0">
              <a:buNone/>
            </a:pPr>
            <a:r>
              <a:rPr lang="de-DE" dirty="0"/>
              <a:t>Sekundäre (subjektive) Anforderungen:</a:t>
            </a:r>
          </a:p>
          <a:p>
            <a:pPr>
              <a:buFontTx/>
              <a:buChar char="-"/>
            </a:pPr>
            <a:r>
              <a:rPr lang="de-DE" dirty="0"/>
              <a:t>Reproduzierbarkeit (z.B. </a:t>
            </a:r>
            <a:r>
              <a:rPr lang="de-DE" dirty="0" err="1"/>
              <a:t>Repositorys</a:t>
            </a:r>
            <a:r>
              <a:rPr lang="de-DE" dirty="0"/>
              <a:t> oder Code)</a:t>
            </a:r>
          </a:p>
          <a:p>
            <a:pPr>
              <a:buFontTx/>
              <a:buChar char="-"/>
            </a:pPr>
            <a:r>
              <a:rPr lang="de-DE" dirty="0"/>
              <a:t>Dokumentation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332733-2B91-4A5F-A9BB-8F510E99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849082"/>
            <a:ext cx="11182350" cy="136408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59DCBA-6D2F-4923-86AB-F0035A85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257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23A74-3D2D-4212-ABB4-823B883D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USTC-NELSLIP DIHARD III 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BB50C-CAB9-4630-8C6D-C5799094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Audio Domain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Speech Enhancement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Clustering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Diarization</a:t>
            </a:r>
            <a:r>
              <a:rPr lang="de-DE" dirty="0"/>
              <a:t> System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Iterative Speech </a:t>
            </a:r>
            <a:r>
              <a:rPr lang="de-DE" dirty="0" err="1"/>
              <a:t>Seperation</a:t>
            </a:r>
            <a:r>
              <a:rPr lang="de-DE" dirty="0"/>
              <a:t> basierende </a:t>
            </a:r>
            <a:r>
              <a:rPr lang="de-DE" dirty="0" err="1"/>
              <a:t>Diarization</a:t>
            </a:r>
            <a:r>
              <a:rPr lang="de-DE" dirty="0"/>
              <a:t> Systeme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Iterative Target-Speaker - VAD basierende </a:t>
            </a:r>
            <a:r>
              <a:rPr lang="de-DE" dirty="0" err="1"/>
              <a:t>Diarization</a:t>
            </a:r>
            <a:r>
              <a:rPr lang="de-DE" dirty="0"/>
              <a:t> Systeme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Post-</a:t>
            </a:r>
            <a:r>
              <a:rPr lang="de-DE" dirty="0" err="1"/>
              <a:t>processing</a:t>
            </a:r>
            <a:r>
              <a:rPr lang="de-DE" dirty="0"/>
              <a:t>: Nutzung </a:t>
            </a:r>
            <a:r>
              <a:rPr lang="de-DE" dirty="0" err="1"/>
              <a:t>domänspezifischer</a:t>
            </a:r>
            <a:r>
              <a:rPr lang="de-DE" dirty="0"/>
              <a:t> Modelle + DOVER-</a:t>
            </a:r>
            <a:r>
              <a:rPr lang="de-DE" dirty="0" err="1"/>
              <a:t>Lap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Keine Angaben zu Inferenzzeiten</a:t>
            </a:r>
          </a:p>
          <a:p>
            <a:pPr marL="0" indent="0">
              <a:buNone/>
            </a:pPr>
            <a:r>
              <a:rPr lang="de-DE" dirty="0"/>
              <a:t>Kaum </a:t>
            </a:r>
            <a:r>
              <a:rPr lang="de-DE" dirty="0" err="1"/>
              <a:t>Repositorys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2930C-5537-480A-881E-789F1B56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18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FD3E3-692F-4C54-8067-0681B56F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DKU-Duke-Lenovo DIHARD III System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884BD-8E37-4837-9CA7-9B9775D4C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VAD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3-stufiges Speaker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 Modell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Segmentation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Similarity</a:t>
            </a:r>
            <a:r>
              <a:rPr lang="de-DE" dirty="0"/>
              <a:t> Measurement und Clustering: Ähnlichkeit über Attention-basierende NN und Kosinus-Ähnlichkeit, anschließend AHC (Clustering)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Verfeinerung der Ergebnisse durch TSVAD</a:t>
            </a:r>
          </a:p>
          <a:p>
            <a:pPr marL="0" indent="0">
              <a:buNone/>
            </a:pPr>
            <a:r>
              <a:rPr lang="de-DE" dirty="0"/>
              <a:t>Keine Angaben zu Inferenzzeiten</a:t>
            </a:r>
          </a:p>
          <a:p>
            <a:pPr marL="0" indent="0">
              <a:buNone/>
            </a:pPr>
            <a:r>
              <a:rPr lang="de-DE" dirty="0"/>
              <a:t>Kaum </a:t>
            </a:r>
            <a:r>
              <a:rPr lang="de-DE" dirty="0" err="1"/>
              <a:t>Repositorys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802F5C-F7FA-4F76-8CE1-E567633A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73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30F84-5CA4-4D65-9CF4-AEEBF84E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Hitachi-JHU DIHARD III System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98A9E-7E7D-44FE-A3D0-C309B5A90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VAD: 2x Systeme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2x X-Vektor Systeme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rgbClr val="FF0000"/>
                </a:solidFill>
              </a:rPr>
              <a:t>2x EEND Systeme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Hybrides Subsystem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Zusammenführen mit DOVER-</a:t>
            </a:r>
            <a:r>
              <a:rPr lang="de-DE" dirty="0" err="1"/>
              <a:t>Lap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Angaben zur Inferenz</a:t>
            </a:r>
          </a:p>
          <a:p>
            <a:pPr marL="0" indent="0">
              <a:buNone/>
            </a:pPr>
            <a:r>
              <a:rPr lang="de-DE" dirty="0"/>
              <a:t>Mehrere zugängliche Softwarekomponenten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41FEFA-6299-4962-92FD-36DB6BA4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26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4193532-448D-4DF2-9E8E-997CEF4D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29" y="1248635"/>
            <a:ext cx="10904142" cy="52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E6465-F3DA-4B03-A3E8-6734AA4F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SA-EEND mit EDA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E4A87-0A44-4AEE-95AE-B44AAE988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Self-</a:t>
            </a:r>
            <a:r>
              <a:rPr lang="de-DE" dirty="0" err="1"/>
              <a:t>Attentive</a:t>
            </a:r>
            <a:r>
              <a:rPr lang="de-DE" dirty="0"/>
              <a:t> (SA) End-</a:t>
            </a:r>
            <a:r>
              <a:rPr lang="de-DE" dirty="0" err="1"/>
              <a:t>to</a:t>
            </a:r>
            <a:r>
              <a:rPr lang="de-DE" dirty="0"/>
              <a:t>-end </a:t>
            </a:r>
            <a:r>
              <a:rPr lang="de-DE" dirty="0" err="1"/>
              <a:t>neural</a:t>
            </a:r>
            <a:r>
              <a:rPr lang="de-DE" dirty="0"/>
              <a:t> network-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 </a:t>
            </a:r>
            <a:r>
              <a:rPr lang="de-DE" dirty="0" err="1"/>
              <a:t>diarization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(EEND) mit Encoder-Decoder-</a:t>
            </a:r>
            <a:r>
              <a:rPr lang="de-DE" dirty="0" err="1"/>
              <a:t>Attractor</a:t>
            </a:r>
            <a:r>
              <a:rPr lang="de-DE" dirty="0"/>
              <a:t> (EDA)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Vereinfachung durch Wegfall explizierter Module:</a:t>
            </a:r>
          </a:p>
          <a:p>
            <a:pPr>
              <a:buFontTx/>
              <a:buChar char="-"/>
            </a:pPr>
            <a:r>
              <a:rPr lang="de-DE" dirty="0"/>
              <a:t>SAD</a:t>
            </a:r>
          </a:p>
          <a:p>
            <a:pPr>
              <a:buFontTx/>
              <a:buChar char="-"/>
            </a:pPr>
            <a:r>
              <a:rPr lang="de-DE" dirty="0"/>
              <a:t>Speaker </a:t>
            </a:r>
            <a:r>
              <a:rPr lang="de-DE" dirty="0" err="1"/>
              <a:t>Identification</a:t>
            </a:r>
            <a:endParaRPr lang="de-DE" dirty="0"/>
          </a:p>
          <a:p>
            <a:pPr>
              <a:buFontTx/>
              <a:buChar char="-"/>
            </a:pPr>
            <a:r>
              <a:rPr lang="de-DE" dirty="0"/>
              <a:t>Clustering</a:t>
            </a:r>
          </a:p>
          <a:p>
            <a:pPr marL="0" indent="0">
              <a:buNone/>
            </a:pPr>
            <a:r>
              <a:rPr lang="de-DE" dirty="0"/>
              <a:t>Kann implizit mit </a:t>
            </a:r>
            <a:r>
              <a:rPr lang="de-DE" dirty="0" err="1"/>
              <a:t>Overlap</a:t>
            </a:r>
            <a:r>
              <a:rPr lang="de-DE" dirty="0"/>
              <a:t> umgehen</a:t>
            </a:r>
          </a:p>
          <a:p>
            <a:pPr marL="0" indent="0">
              <a:buNone/>
            </a:pPr>
            <a:r>
              <a:rPr lang="de-DE" dirty="0"/>
              <a:t>Dynamische Anzahl Sprechender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2D89AB-C9F7-481B-81F6-E51FB8A7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31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B65F6-BBD9-4DB3-A316-C49BBA8B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CB7A0CC-2C26-4023-A850-1944AAC46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12" y="2589029"/>
            <a:ext cx="9096375" cy="2009775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23339E-02F2-4EE4-B289-E90A0BA3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0727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EDCEF-3C2D-4D53-BD40-26A13339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17EE6-24A6-4187-98A6-077DF21B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Kaldi</a:t>
            </a:r>
            <a:r>
              <a:rPr lang="de-DE" dirty="0"/>
              <a:t> Standardrezept für AMI-Datensatz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889496-D645-489E-8FD7-7D5B360F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2496344"/>
            <a:ext cx="9096375" cy="2362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A7A32D-5B1A-4053-907D-2EAAE22DF637}"/>
              </a:ext>
            </a:extLst>
          </p:cNvPr>
          <p:cNvSpPr txBox="1"/>
          <p:nvPr/>
        </p:nvSpPr>
        <p:spPr>
          <a:xfrm>
            <a:off x="838199" y="2914650"/>
            <a:ext cx="277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Stufe 1: Nicht </a:t>
            </a:r>
            <a:r>
              <a:rPr lang="de-DE" dirty="0" err="1"/>
              <a:t>Overlap</a:t>
            </a:r>
            <a:r>
              <a:rPr lang="de-DE" dirty="0"/>
              <a:t>-fähig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53A077-F3C9-4BD7-A184-4BC9BBAAA3C1}"/>
              </a:ext>
            </a:extLst>
          </p:cNvPr>
          <p:cNvSpPr txBox="1"/>
          <p:nvPr/>
        </p:nvSpPr>
        <p:spPr>
          <a:xfrm>
            <a:off x="838199" y="5187950"/>
            <a:ext cx="5720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Stufe 2: TDNN-LSTM wird auf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antrainiert</a:t>
            </a:r>
          </a:p>
          <a:p>
            <a:r>
              <a:rPr lang="de-DE" dirty="0"/>
              <a:t>Endresultat durch Addition beider Ergebnisse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C4892F-549C-4DA0-997F-2BA323A6D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6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7043C-E143-4B2C-B667-F689FA58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982D0-EB80-488F-9CED-586429743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Diarization</a:t>
            </a:r>
            <a:r>
              <a:rPr lang="de-DE" dirty="0"/>
              <a:t>?</a:t>
            </a:r>
          </a:p>
          <a:p>
            <a:r>
              <a:rPr lang="de-DE" dirty="0"/>
              <a:t>Fachliche Grundlagen</a:t>
            </a:r>
          </a:p>
          <a:p>
            <a:r>
              <a:rPr lang="de-DE" dirty="0"/>
              <a:t>Auswahlverfahren</a:t>
            </a:r>
          </a:p>
          <a:p>
            <a:r>
              <a:rPr lang="de-DE"/>
              <a:t>Technische Details</a:t>
            </a:r>
            <a:endParaRPr lang="de-DE" dirty="0"/>
          </a:p>
          <a:p>
            <a:r>
              <a:rPr lang="de-DE" dirty="0"/>
              <a:t>Experimente</a:t>
            </a:r>
          </a:p>
          <a:p>
            <a:r>
              <a:rPr lang="de-DE" dirty="0"/>
              <a:t>Ergebnisse</a:t>
            </a:r>
          </a:p>
          <a:p>
            <a:r>
              <a:rPr lang="de-DE" dirty="0"/>
              <a:t>Diskussion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D21ED-53B4-42A7-9BB3-18E2856D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803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E6465-F3DA-4B03-A3E8-6734AA4F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SA-EEND mit EDA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60E4E5-CDEC-46C3-8EB3-88CB4293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1669654"/>
            <a:ext cx="7419975" cy="45073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67B949E-3D4D-4301-A385-1EA9FE7C6D57}"/>
              </a:ext>
            </a:extLst>
          </p:cNvPr>
          <p:cNvSpPr txBox="1"/>
          <p:nvPr/>
        </p:nvSpPr>
        <p:spPr>
          <a:xfrm>
            <a:off x="1055998" y="6057984"/>
            <a:ext cx="100800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S. </a:t>
            </a:r>
            <a:r>
              <a:rPr lang="en-US" sz="1050" dirty="0" err="1"/>
              <a:t>Horiguchi</a:t>
            </a:r>
            <a:r>
              <a:rPr lang="en-US" sz="1050" dirty="0"/>
              <a:t>, Y. Fujita, S. Watanabe, Y. </a:t>
            </a:r>
            <a:r>
              <a:rPr lang="en-US" sz="1050" dirty="0" err="1"/>
              <a:t>Xue</a:t>
            </a:r>
            <a:r>
              <a:rPr lang="en-US" sz="1050" dirty="0"/>
              <a:t>, and K. </a:t>
            </a:r>
            <a:r>
              <a:rPr lang="en-US" sz="1050" dirty="0" err="1"/>
              <a:t>Nagamatsu</a:t>
            </a:r>
            <a:r>
              <a:rPr lang="en-US" sz="1050" dirty="0"/>
              <a:t>. “End-to-End Speaker </a:t>
            </a:r>
            <a:r>
              <a:rPr lang="en-US" sz="1050" dirty="0" err="1"/>
              <a:t>Diarization</a:t>
            </a:r>
            <a:r>
              <a:rPr lang="en-US" sz="1050" dirty="0"/>
              <a:t> for an Unknown Number of Speakers with Encoder-Decoder Based Attractors”. 2020. </a:t>
            </a:r>
            <a:endParaRPr lang="de-DE" sz="105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77E2C7-CD3B-4E4D-B986-1BBF0E74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07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A5077-1F03-4FB3-9E7F-45303FF7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: SA EEND-EDA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E9925-C980-4A6E-AF9D-BD4C687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31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17C2751-4482-4441-BABE-DA96D1FE61F0}"/>
              </a:ext>
            </a:extLst>
          </p:cNvPr>
          <p:cNvSpPr txBox="1"/>
          <p:nvPr/>
        </p:nvSpPr>
        <p:spPr>
          <a:xfrm>
            <a:off x="742950" y="6202363"/>
            <a:ext cx="402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https://github.com/hitachi-speech/EEND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AF33F1-CAF9-47F2-B4A6-1EA51313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587349"/>
            <a:ext cx="7110413" cy="35466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FE740D0-A7EE-4B1C-8F64-02855BE379EF}"/>
              </a:ext>
            </a:extLst>
          </p:cNvPr>
          <p:cNvSpPr txBox="1"/>
          <p:nvPr/>
        </p:nvSpPr>
        <p:spPr>
          <a:xfrm>
            <a:off x="7974474" y="1587349"/>
            <a:ext cx="3020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Benötigt </a:t>
            </a:r>
            <a:r>
              <a:rPr lang="de-DE" dirty="0" err="1"/>
              <a:t>Kaldi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Nutzt </a:t>
            </a:r>
            <a:r>
              <a:rPr lang="de-DE" dirty="0" err="1"/>
              <a:t>Kadli</a:t>
            </a:r>
            <a:r>
              <a:rPr lang="de-DE" dirty="0"/>
              <a:t>-Rezept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919C2E-6B1D-4EE6-B840-352CE8E41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8125" y="4291529"/>
            <a:ext cx="3495675" cy="2095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935F48D-4923-4CF5-8A0E-25A9CD234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24" y="2825731"/>
            <a:ext cx="1955837" cy="100331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E4F8F80-0EDC-4FD3-90E3-A1B787FF57BB}"/>
              </a:ext>
            </a:extLst>
          </p:cNvPr>
          <p:cNvCxnSpPr>
            <a:cxnSpLocks/>
          </p:cNvCxnSpPr>
          <p:nvPr/>
        </p:nvCxnSpPr>
        <p:spPr>
          <a:xfrm>
            <a:off x="2781300" y="3232666"/>
            <a:ext cx="495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3F3F577-2583-4102-985E-D5252AAB9517}"/>
              </a:ext>
            </a:extLst>
          </p:cNvPr>
          <p:cNvCxnSpPr>
            <a:cxnSpLocks/>
          </p:cNvCxnSpPr>
          <p:nvPr/>
        </p:nvCxnSpPr>
        <p:spPr>
          <a:xfrm>
            <a:off x="8734425" y="3708916"/>
            <a:ext cx="0" cy="51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678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539F4-00EE-4452-81F0-F76ACB68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Dateiformate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C2C0A4C-C889-43F6-BE6D-6FF3981AA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86" y="2018050"/>
            <a:ext cx="12023028" cy="103305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61450F-674F-4E62-A14B-340392C8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32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10FFFE-1541-4B38-B5EE-5FD94EE22F6E}"/>
              </a:ext>
            </a:extLst>
          </p:cNvPr>
          <p:cNvSpPr txBox="1"/>
          <p:nvPr/>
        </p:nvSpPr>
        <p:spPr>
          <a:xfrm>
            <a:off x="200025" y="1506022"/>
            <a:ext cx="5946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RTTM (Rich </a:t>
            </a:r>
            <a:r>
              <a:rPr lang="de-DE" sz="2800" dirty="0" err="1"/>
              <a:t>Transcription</a:t>
            </a:r>
            <a:r>
              <a:rPr lang="de-DE" sz="2800" dirty="0"/>
              <a:t> Time </a:t>
            </a:r>
            <a:r>
              <a:rPr lang="de-DE" sz="2800" dirty="0" err="1"/>
              <a:t>Marked</a:t>
            </a:r>
            <a:r>
              <a:rPr lang="de-DE" sz="2800" dirty="0"/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1B7FC-66D7-4CEB-BB91-0B9B9D69DA67}"/>
              </a:ext>
            </a:extLst>
          </p:cNvPr>
          <p:cNvSpPr txBox="1"/>
          <p:nvPr/>
        </p:nvSpPr>
        <p:spPr>
          <a:xfrm>
            <a:off x="149820" y="3039915"/>
            <a:ext cx="130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wav.scp</a:t>
            </a:r>
            <a:endParaRPr lang="de-DE" sz="2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888486-DA81-4E90-BC3C-3A6B5AC141A4}"/>
              </a:ext>
            </a:extLst>
          </p:cNvPr>
          <p:cNvSpPr txBox="1"/>
          <p:nvPr/>
        </p:nvSpPr>
        <p:spPr>
          <a:xfrm>
            <a:off x="200025" y="3563135"/>
            <a:ext cx="11249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 sph2pipe_v2.5/sph2pipe -f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wav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-p -c 1 en_4156.sph |</a:t>
            </a:r>
          </a:p>
          <a:p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en_4156-B sph2pipe_v2.5/sph2pipe -f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wav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-p -c 2 en_4156.sph |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D36554-F1D8-4218-AC99-2C035146261F}"/>
              </a:ext>
            </a:extLst>
          </p:cNvPr>
          <p:cNvSpPr txBox="1"/>
          <p:nvPr/>
        </p:nvSpPr>
        <p:spPr>
          <a:xfrm>
            <a:off x="200024" y="4732686"/>
            <a:ext cx="6886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en_4156-A_030185-030248 en_4156-A 301.85 302.48</a:t>
            </a:r>
          </a:p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en_4156-A_030470-030672 en_4156-A 304.71 306.72</a:t>
            </a:r>
          </a:p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en_4156-A_030763-031116 en_4156-A 307.63 311.16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20C824-1740-4996-B26B-96C07342A591}"/>
              </a:ext>
            </a:extLst>
          </p:cNvPr>
          <p:cNvSpPr txBox="1"/>
          <p:nvPr/>
        </p:nvSpPr>
        <p:spPr>
          <a:xfrm>
            <a:off x="149820" y="4209466"/>
            <a:ext cx="1583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segments</a:t>
            </a:r>
            <a:endParaRPr lang="de-DE" sz="2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9738D9-593D-43C1-BC38-8D77D3189BA6}"/>
              </a:ext>
            </a:extLst>
          </p:cNvPr>
          <p:cNvSpPr txBox="1"/>
          <p:nvPr/>
        </p:nvSpPr>
        <p:spPr>
          <a:xfrm>
            <a:off x="6610350" y="472149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en_4156-A_030185-030248 en_4156-A</a:t>
            </a:r>
          </a:p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en_4156-A_030470-030672 en_4156-A</a:t>
            </a:r>
          </a:p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en_4156-A_030763-031116 en_4156-A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A1340FA-37EE-40B6-872B-78D2BD69984F}"/>
              </a:ext>
            </a:extLst>
          </p:cNvPr>
          <p:cNvSpPr txBox="1"/>
          <p:nvPr/>
        </p:nvSpPr>
        <p:spPr>
          <a:xfrm>
            <a:off x="6455370" y="4198274"/>
            <a:ext cx="1285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utt2spk</a:t>
            </a:r>
          </a:p>
        </p:txBody>
      </p:sp>
    </p:spTree>
    <p:extLst>
      <p:ext uri="{BB962C8B-B14F-4D97-AF65-F5344CB8AC3E}">
        <p14:creationId xmlns:p14="http://schemas.microsoft.com/office/powerpoint/2010/main" val="2015536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163FF0-7B04-428E-816A-CBD47B5F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Datensätze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878E7A-44FD-46D1-B385-BE3D386BA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AMI</a:t>
            </a:r>
            <a:r>
              <a:rPr lang="de-DE" b="0" dirty="0"/>
              <a:t> (</a:t>
            </a:r>
            <a:r>
              <a:rPr lang="de-DE" b="0" dirty="0" err="1"/>
              <a:t>Augmented</a:t>
            </a:r>
            <a:r>
              <a:rPr lang="de-DE" b="0" dirty="0"/>
              <a:t> Multi-Party Interaction)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6330AE-FB0F-4315-9A6D-0F242F471F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100 Stunden Aufnahmen von Meetings</a:t>
            </a:r>
          </a:p>
          <a:p>
            <a:r>
              <a:rPr lang="de-DE" dirty="0"/>
              <a:t>Ansteck-, Array und </a:t>
            </a:r>
            <a:r>
              <a:rPr lang="de-DE" dirty="0" err="1"/>
              <a:t>Headsetmikrophone</a:t>
            </a:r>
            <a:endParaRPr lang="de-DE" dirty="0"/>
          </a:p>
          <a:p>
            <a:r>
              <a:rPr lang="de-DE" dirty="0"/>
              <a:t>.</a:t>
            </a:r>
            <a:r>
              <a:rPr lang="de-DE" dirty="0" err="1"/>
              <a:t>wav</a:t>
            </a:r>
            <a:r>
              <a:rPr lang="de-DE" dirty="0"/>
              <a:t>, mono, 16kHz</a:t>
            </a:r>
          </a:p>
          <a:p>
            <a:r>
              <a:rPr lang="de-DE" dirty="0"/>
              <a:t>Standardisierte Aufteilung des Datensatz (</a:t>
            </a:r>
            <a:r>
              <a:rPr lang="de-DE" dirty="0" err="1"/>
              <a:t>train</a:t>
            </a:r>
            <a:r>
              <a:rPr lang="de-DE" dirty="0"/>
              <a:t>, </a:t>
            </a:r>
            <a:r>
              <a:rPr lang="de-DE" dirty="0" err="1"/>
              <a:t>dev</a:t>
            </a:r>
            <a:r>
              <a:rPr lang="de-DE" dirty="0"/>
              <a:t>, </a:t>
            </a:r>
            <a:r>
              <a:rPr lang="de-DE" dirty="0" err="1"/>
              <a:t>test</a:t>
            </a:r>
            <a:r>
              <a:rPr lang="de-DE" dirty="0"/>
              <a:t>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11F0C0-3D79-428C-B653-FEBF650E4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eval2000</a:t>
            </a:r>
            <a:r>
              <a:rPr lang="de-DE" b="0" dirty="0"/>
              <a:t> (</a:t>
            </a:r>
            <a:r>
              <a:rPr lang="en-US" b="0" dirty="0"/>
              <a:t>2000 HUB5 English Evaluation Speech)</a:t>
            </a:r>
            <a:endParaRPr lang="de-DE" b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2E0A6B-3644-49C9-9A22-ECA658323F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11 Stunden Aufnahmen</a:t>
            </a:r>
          </a:p>
          <a:p>
            <a:r>
              <a:rPr lang="de-DE" dirty="0"/>
              <a:t>Telefonkonversation</a:t>
            </a:r>
          </a:p>
          <a:p>
            <a:r>
              <a:rPr lang="de-DE" dirty="0"/>
              <a:t>.</a:t>
            </a:r>
            <a:r>
              <a:rPr lang="de-DE" dirty="0" err="1"/>
              <a:t>sph</a:t>
            </a:r>
            <a:r>
              <a:rPr lang="de-DE" dirty="0"/>
              <a:t>, µ-</a:t>
            </a:r>
            <a:r>
              <a:rPr lang="de-DE" dirty="0" err="1"/>
              <a:t>law</a:t>
            </a:r>
            <a:r>
              <a:rPr lang="de-DE" dirty="0"/>
              <a:t>, </a:t>
            </a:r>
            <a:r>
              <a:rPr lang="de-DE" dirty="0" err="1"/>
              <a:t>stereo</a:t>
            </a:r>
            <a:r>
              <a:rPr lang="de-DE" dirty="0"/>
              <a:t> (ein Sprecher je Kanal), 8kHz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800DAD-D6F9-4914-9632-B6EFBCB7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33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CF82FAF-9E51-4336-A767-72763D49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3" y="5634037"/>
            <a:ext cx="5267325" cy="962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A37BC0E-4122-4E6B-93E2-83FD93DA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67412"/>
            <a:ext cx="55816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94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82C28-80C9-470F-AEF7-670947F6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Datensatz: AMI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992F5-CF70-460F-9A31-61731053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15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Kaldi</a:t>
            </a:r>
            <a:r>
              <a:rPr lang="de-DE" dirty="0"/>
              <a:t>-Skript zur Aufbereitung des Korpus: 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kaldi/egs/ami/s5c/local/prepare_data.py </a:t>
            </a:r>
            <a:r>
              <a:rPr lang="de-DE" sz="2000" dirty="0">
                <a:cs typeface="Courier New" panose="02070309020205020404" pitchFamily="49" charset="0"/>
              </a:rPr>
              <a:t>| Anpassung auf 8kHz</a:t>
            </a: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5FC35-E281-447D-A449-2B6804C8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34</a:t>
            </a:fld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95312FF-4E0D-4ABE-872A-3AE401C2BCF0}"/>
              </a:ext>
            </a:extLst>
          </p:cNvPr>
          <p:cNvSpPr txBox="1">
            <a:spLocks/>
          </p:cNvSpPr>
          <p:nvPr/>
        </p:nvSpPr>
        <p:spPr>
          <a:xfrm>
            <a:off x="838200" y="2804502"/>
            <a:ext cx="10515600" cy="346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Je { </a:t>
            </a:r>
            <a:r>
              <a:rPr lang="de-DE" dirty="0" err="1"/>
              <a:t>train</a:t>
            </a:r>
            <a:r>
              <a:rPr lang="de-DE" dirty="0"/>
              <a:t>, </a:t>
            </a:r>
            <a:r>
              <a:rPr lang="de-DE" dirty="0" err="1"/>
              <a:t>dev</a:t>
            </a:r>
            <a:r>
              <a:rPr lang="de-DE" dirty="0"/>
              <a:t>, </a:t>
            </a:r>
            <a:r>
              <a:rPr lang="de-DE" dirty="0" err="1"/>
              <a:t>test</a:t>
            </a:r>
            <a:r>
              <a:rPr lang="de-DE" dirty="0"/>
              <a:t> } - Set:</a:t>
            </a:r>
          </a:p>
          <a:p>
            <a:r>
              <a:rPr lang="de-DE" dirty="0"/>
              <a:t>Fügt RTTMs zusammen</a:t>
            </a:r>
          </a:p>
          <a:p>
            <a:r>
              <a:rPr lang="de-DE" dirty="0"/>
              <a:t>Erstellt </a:t>
            </a:r>
            <a:r>
              <a:rPr lang="de-DE" dirty="0" err="1"/>
              <a:t>wav.scp</a:t>
            </a:r>
            <a:r>
              <a:rPr lang="de-DE" dirty="0"/>
              <a:t>, </a:t>
            </a:r>
            <a:r>
              <a:rPr lang="de-DE" dirty="0" err="1"/>
              <a:t>segments</a:t>
            </a:r>
            <a:r>
              <a:rPr lang="de-DE" dirty="0"/>
              <a:t>, utt2spk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Konvertierung auf 8kHz:</a:t>
            </a:r>
          </a:p>
          <a:p>
            <a:pPr marL="0" indent="0">
              <a:buNone/>
            </a:pP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EN2002a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sox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EN2002a.Mix-Headset.wav -t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wav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-r 8000 -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remix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1 </a:t>
            </a:r>
          </a:p>
          <a:p>
            <a:pPr marL="0" indent="0">
              <a:buNone/>
            </a:pPr>
            <a:endParaRPr lang="de-DE" dirty="0"/>
          </a:p>
          <a:p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46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82C28-80C9-470F-AEF7-670947F6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Datensatz: eval2000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992F5-CF70-460F-9A31-61731053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Kaldi</a:t>
            </a:r>
            <a:r>
              <a:rPr lang="de-DE" dirty="0"/>
              <a:t>-Skript zur Aufbereitung des Korpus: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kaldi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fisher_swbd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/s5/local/eval2000_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data_prep.sh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Vermeidet </a:t>
            </a:r>
            <a:r>
              <a:rPr lang="de-DE" dirty="0" err="1">
                <a:sym typeface="Wingdings" panose="05000000000000000000" pitchFamily="2" charset="2"/>
              </a:rPr>
              <a:t>Overlap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5FC35-E281-447D-A449-2B6804C8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35</a:t>
            </a:fld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63519E-2A0A-4653-A4A6-79E60E3E6E9B}"/>
              </a:ext>
            </a:extLst>
          </p:cNvPr>
          <p:cNvSpPr txBox="1">
            <a:spLocks/>
          </p:cNvSpPr>
          <p:nvPr/>
        </p:nvSpPr>
        <p:spPr>
          <a:xfrm>
            <a:off x="838200" y="2667000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07664B-C7A4-440E-994B-1327225C9080}"/>
              </a:ext>
            </a:extLst>
          </p:cNvPr>
          <p:cNvSpPr txBox="1">
            <a:spLocks/>
          </p:cNvSpPr>
          <p:nvPr/>
        </p:nvSpPr>
        <p:spPr>
          <a:xfrm>
            <a:off x="838200" y="3124200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51B86E-D074-49AF-BAFB-639205AE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449763"/>
            <a:ext cx="7772400" cy="1038225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7373DC5-2394-4AF2-B70C-B5BBD40E43C8}"/>
              </a:ext>
            </a:extLst>
          </p:cNvPr>
          <p:cNvSpPr txBox="1">
            <a:spLocks/>
          </p:cNvSpPr>
          <p:nvPr/>
        </p:nvSpPr>
        <p:spPr>
          <a:xfrm>
            <a:off x="837592" y="5534025"/>
            <a:ext cx="10515600" cy="95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kaldi/tools/sctk-20159b5/bin/stm2rttm.pl </a:t>
            </a:r>
            <a:r>
              <a:rPr lang="de-DE" sz="2000" dirty="0">
                <a:cs typeface="Courier New" panose="02070309020205020404" pitchFamily="49" charset="0"/>
              </a:rPr>
              <a:t>konvertiert STM zu RTTM, mit etwas anderer Formatierung.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6AB09C1-E489-4B89-B33B-246AF4B1228F}"/>
              </a:ext>
            </a:extLst>
          </p:cNvPr>
          <p:cNvSpPr txBox="1"/>
          <p:nvPr/>
        </p:nvSpPr>
        <p:spPr>
          <a:xfrm>
            <a:off x="837592" y="3929003"/>
            <a:ext cx="6438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ym typeface="Wingdings" panose="05000000000000000000" pitchFamily="2" charset="2"/>
              </a:rPr>
              <a:t>NIST Segment Time Mark (STM) – Datei</a:t>
            </a:r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E1F908-7CFE-4A9E-BED7-D930E3B03D28}"/>
              </a:ext>
            </a:extLst>
          </p:cNvPr>
          <p:cNvSpPr/>
          <p:nvPr/>
        </p:nvSpPr>
        <p:spPr>
          <a:xfrm>
            <a:off x="1019175" y="3124200"/>
            <a:ext cx="195262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69A9A6-D837-4E90-A6EB-A716DF2686F7}"/>
              </a:ext>
            </a:extLst>
          </p:cNvPr>
          <p:cNvSpPr/>
          <p:nvPr/>
        </p:nvSpPr>
        <p:spPr>
          <a:xfrm>
            <a:off x="2147887" y="3230563"/>
            <a:ext cx="1952625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15D5E34-BEA2-44D0-8802-C82CB69C10E7}"/>
              </a:ext>
            </a:extLst>
          </p:cNvPr>
          <p:cNvSpPr/>
          <p:nvPr/>
        </p:nvSpPr>
        <p:spPr>
          <a:xfrm>
            <a:off x="5171468" y="3124200"/>
            <a:ext cx="148650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4CC44C8-7867-4B90-B2EF-361ADA97E2F2}"/>
              </a:ext>
            </a:extLst>
          </p:cNvPr>
          <p:cNvSpPr/>
          <p:nvPr/>
        </p:nvSpPr>
        <p:spPr>
          <a:xfrm>
            <a:off x="6657976" y="3230563"/>
            <a:ext cx="1594828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Pfeil nach rechts mit einfarbiger Füllung">
            <a:extLst>
              <a:ext uri="{FF2B5EF4-FFF2-40B4-BE49-F238E27FC236}">
                <a16:creationId xmlns:a16="http://schemas.microsoft.com/office/drawing/2014/main" id="{A7E892A9-0700-40F3-A4FF-D86A1B9E4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2443" y="2928997"/>
            <a:ext cx="547094" cy="6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86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82C28-80C9-470F-AEF7-670947F6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Datensatz: eval2000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5FC35-E281-447D-A449-2B6804C8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36</a:t>
            </a:fld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63519E-2A0A-4653-A4A6-79E60E3E6E9B}"/>
              </a:ext>
            </a:extLst>
          </p:cNvPr>
          <p:cNvSpPr txBox="1">
            <a:spLocks/>
          </p:cNvSpPr>
          <p:nvPr/>
        </p:nvSpPr>
        <p:spPr>
          <a:xfrm>
            <a:off x="838200" y="2667000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07664B-C7A4-440E-994B-1327225C9080}"/>
              </a:ext>
            </a:extLst>
          </p:cNvPr>
          <p:cNvSpPr txBox="1">
            <a:spLocks/>
          </p:cNvSpPr>
          <p:nvPr/>
        </p:nvSpPr>
        <p:spPr>
          <a:xfrm>
            <a:off x="838200" y="3124200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7373DC5-2394-4AF2-B70C-B5BBD40E43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1433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kaldi/tools/sctk-20159b5/bin/stm2rttm.pl </a:t>
            </a:r>
            <a:r>
              <a:rPr lang="de-DE" sz="2000" dirty="0">
                <a:cs typeface="Courier New" panose="02070309020205020404" pitchFamily="49" charset="0"/>
              </a:rPr>
              <a:t>konvertiert STM zu RTTM, mit etwas anderer Formatierung.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cs typeface="Courier New" panose="02070309020205020404" pitchFamily="49" charset="0"/>
              </a:rPr>
              <a:t>Inhalt:					Nur SPEAKER + Umstellung und Formatierung: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025B236-9A54-49EC-801B-16CA713C845B}"/>
              </a:ext>
            </a:extLst>
          </p:cNvPr>
          <p:cNvGrpSpPr/>
          <p:nvPr/>
        </p:nvGrpSpPr>
        <p:grpSpPr>
          <a:xfrm>
            <a:off x="5495925" y="3016251"/>
            <a:ext cx="2638425" cy="2237361"/>
            <a:chOff x="838200" y="3210127"/>
            <a:chExt cx="2638425" cy="2237361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B7EBDDC-7608-4AC4-8DBA-F95182C46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97" r="50514"/>
            <a:stretch/>
          </p:blipFill>
          <p:spPr>
            <a:xfrm>
              <a:off x="838200" y="3210127"/>
              <a:ext cx="2638425" cy="2237361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B730FE4-0330-489C-B25B-893D1010825F}"/>
                </a:ext>
              </a:extLst>
            </p:cNvPr>
            <p:cNvSpPr/>
            <p:nvPr/>
          </p:nvSpPr>
          <p:spPr>
            <a:xfrm>
              <a:off x="1498060" y="5184843"/>
              <a:ext cx="1978565" cy="262645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26D01AE0-E5E0-4729-AC0F-11775CDF0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6451"/>
          <a:stretch/>
        </p:blipFill>
        <p:spPr>
          <a:xfrm>
            <a:off x="838200" y="3057525"/>
            <a:ext cx="3914775" cy="55245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0EE29F1-9C9C-472C-AE19-CD558869B015}"/>
              </a:ext>
            </a:extLst>
          </p:cNvPr>
          <p:cNvSpPr txBox="1"/>
          <p:nvPr/>
        </p:nvSpPr>
        <p:spPr>
          <a:xfrm>
            <a:off x="485775" y="5495925"/>
            <a:ext cx="722300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Konvertierung .</a:t>
            </a:r>
            <a:r>
              <a:rPr lang="de-DE" sz="2800" dirty="0" err="1"/>
              <a:t>sph</a:t>
            </a:r>
            <a:r>
              <a:rPr lang="de-DE" sz="2800" dirty="0"/>
              <a:t> zu .</a:t>
            </a:r>
            <a:r>
              <a:rPr lang="de-DE" sz="2800" dirty="0" err="1"/>
              <a:t>wav</a:t>
            </a:r>
            <a:r>
              <a:rPr lang="de-DE" sz="2800" dirty="0"/>
              <a:t> gemäß </a:t>
            </a:r>
            <a:r>
              <a:rPr lang="de-DE" sz="2800" dirty="0" err="1"/>
              <a:t>Kaldi</a:t>
            </a:r>
            <a:r>
              <a:rPr lang="de-DE" sz="2800" dirty="0"/>
              <a:t>-Skript: 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sph2pipe -f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wav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-p -c 1 en_4156.sph</a:t>
            </a:r>
          </a:p>
          <a:p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sph2pipe -f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wav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-p -c 2 en_4156.sph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21641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D046-2475-4798-AF30-F2EFD5B4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Experiment: Baseline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FBC3A9-0379-48AC-99D1-851BFFD52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Oracle SAD</a:t>
            </a:r>
          </a:p>
          <a:p>
            <a:r>
              <a:rPr lang="de-DE" dirty="0"/>
              <a:t>40 MFCC (über 300ms Mittelwert normalisiert) mit 40 </a:t>
            </a:r>
            <a:r>
              <a:rPr lang="de-DE" dirty="0" err="1"/>
              <a:t>mel</a:t>
            </a:r>
            <a:r>
              <a:rPr lang="de-DE" dirty="0"/>
              <a:t>-Bins</a:t>
            </a:r>
          </a:p>
          <a:p>
            <a:r>
              <a:rPr lang="de-DE" dirty="0"/>
              <a:t>25ms Fenster-Größe, 10ms Schrittgröße</a:t>
            </a:r>
          </a:p>
          <a:p>
            <a:r>
              <a:rPr lang="de-DE" dirty="0"/>
              <a:t>Vortrainiertes DNN für X-Vektor Extraktion: alle 10s werden 1,5s Segmente genutzt</a:t>
            </a:r>
          </a:p>
          <a:p>
            <a:r>
              <a:rPr lang="de-DE" dirty="0"/>
              <a:t>PLDA</a:t>
            </a:r>
          </a:p>
          <a:p>
            <a:r>
              <a:rPr lang="de-DE" dirty="0" err="1"/>
              <a:t>Spectral</a:t>
            </a:r>
            <a:r>
              <a:rPr lang="de-DE" dirty="0"/>
              <a:t> Clustering</a:t>
            </a:r>
          </a:p>
          <a:p>
            <a:r>
              <a:rPr lang="de-DE" dirty="0"/>
              <a:t>Abschließend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mit TDNN LSTM mit Statistical Pooling über 40 Epochen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FC08AD-211C-416E-BBBA-2CBBFE24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72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D046-2475-4798-AF30-F2EFD5B4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Experiment: Baseline - Ergebnisse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9E052F-EFAA-4781-AB61-C9F857B1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172494"/>
            <a:ext cx="4800600" cy="20764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B204A4-16EB-4754-B0B1-63AD7D6D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65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17187-7225-482C-AA5B-6378A543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Experiment: SA EEND-EDA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41CDCB-FAB8-426E-BF8E-B61015D48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F0C7D0-FF86-44C6-A18A-E7E6AD869F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Augmentierte und simulierte Datensätze: Hall, Störgeräusche, künstlich erzeugte </a:t>
            </a:r>
            <a:r>
              <a:rPr lang="de-DE" dirty="0" err="1"/>
              <a:t>Overlap</a:t>
            </a:r>
            <a:r>
              <a:rPr lang="de-DE" dirty="0"/>
              <a:t>-Aufnahmen</a:t>
            </a:r>
          </a:p>
          <a:p>
            <a:r>
              <a:rPr lang="de-DE" dirty="0"/>
              <a:t>Adaptives Training: Modell wird zunächst für Situationen mit zwei Sprechenden spezialisiert und schrittweise mit entsprechenden Daten adaptiert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2111B71-CCE7-44DF-900D-82213E403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b="0" dirty="0"/>
              <a:t>Abweichende Umsetzung: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CBE1EC-51CC-478B-80E2-A5AE66CCF3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Weder Simulation noch Augmentation</a:t>
            </a:r>
          </a:p>
          <a:p>
            <a:r>
              <a:rPr lang="de-DE" dirty="0"/>
              <a:t>Kein adaptives Training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(</a:t>
            </a:r>
            <a:r>
              <a:rPr lang="de-DE" dirty="0"/>
              <a:t> Datensatz scheint sich dazu nicht zu eignen (keine reine explizite Schöpfung von Sprechenden möglich))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636C4F-DBF0-4108-A8D8-45095E32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78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7CDF8-3997-44A5-9911-5448DAEE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Diarization</a:t>
            </a:r>
            <a:r>
              <a:rPr lang="de-DE" dirty="0"/>
              <a:t>?</a:t>
            </a:r>
          </a:p>
        </p:txBody>
      </p:sp>
      <p:pic>
        <p:nvPicPr>
          <p:cNvPr id="5" name="Inhaltsplatzhalter 4" descr="Sprache mit einfarbiger Füllung">
            <a:extLst>
              <a:ext uri="{FF2B5EF4-FFF2-40B4-BE49-F238E27FC236}">
                <a16:creationId xmlns:a16="http://schemas.microsoft.com/office/drawing/2014/main" id="{7176CD2E-B7BF-430C-A162-0A7360C6D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3B4EF15-A652-4114-91FF-48D4FE0710DE}"/>
              </a:ext>
            </a:extLst>
          </p:cNvPr>
          <p:cNvGrpSpPr/>
          <p:nvPr/>
        </p:nvGrpSpPr>
        <p:grpSpPr>
          <a:xfrm>
            <a:off x="9379864" y="2565679"/>
            <a:ext cx="914400" cy="1726642"/>
            <a:chOff x="8660858" y="2573894"/>
            <a:chExt cx="914400" cy="1726642"/>
          </a:xfrm>
        </p:grpSpPr>
        <p:pic>
          <p:nvPicPr>
            <p:cNvPr id="8" name="Inhaltsplatzhalter 4" descr="Sprache mit einfarbiger Füllung">
              <a:extLst>
                <a:ext uri="{FF2B5EF4-FFF2-40B4-BE49-F238E27FC236}">
                  <a16:creationId xmlns:a16="http://schemas.microsoft.com/office/drawing/2014/main" id="{9E4E54B7-B33D-457D-859F-C1DAA6E1A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60858" y="2971800"/>
              <a:ext cx="914400" cy="914400"/>
            </a:xfrm>
            <a:prstGeom prst="rect">
              <a:avLst/>
            </a:prstGeom>
          </p:spPr>
        </p:pic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848E4357-9C4E-4590-ABD6-A50F38823262}"/>
                </a:ext>
              </a:extLst>
            </p:cNvPr>
            <p:cNvGrpSpPr/>
            <p:nvPr/>
          </p:nvGrpSpPr>
          <p:grpSpPr>
            <a:xfrm>
              <a:off x="8679908" y="2573894"/>
              <a:ext cx="597442" cy="584775"/>
              <a:chOff x="8679908" y="2573894"/>
              <a:chExt cx="597442" cy="584775"/>
            </a:xfrm>
          </p:grpSpPr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AFA1923-2B37-4ACC-9490-9DEF2C783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9908" y="3057525"/>
                <a:ext cx="597442" cy="0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6BC290C-0F72-4854-8AF2-331C9BFBCFC4}"/>
                  </a:ext>
                </a:extLst>
              </p:cNvPr>
              <p:cNvSpPr txBox="1"/>
              <p:nvPr/>
            </p:nvSpPr>
            <p:spPr>
              <a:xfrm>
                <a:off x="8759555" y="2573894"/>
                <a:ext cx="4762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>
                    <a:solidFill>
                      <a:schemeClr val="accent1"/>
                    </a:solidFill>
                  </a:rPr>
                  <a:t>A</a:t>
                </a: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231E5701-9EC1-43E4-8FAE-21369705AE68}"/>
                </a:ext>
              </a:extLst>
            </p:cNvPr>
            <p:cNvGrpSpPr/>
            <p:nvPr/>
          </p:nvGrpSpPr>
          <p:grpSpPr>
            <a:xfrm>
              <a:off x="8977816" y="3715761"/>
              <a:ext cx="597442" cy="584775"/>
              <a:chOff x="8977816" y="3715761"/>
              <a:chExt cx="597442" cy="584775"/>
            </a:xfrm>
          </p:grpSpPr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22844499-533B-4BB8-A396-1C9EC54B7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7816" y="3790950"/>
                <a:ext cx="597442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4AB8513-AF7E-40D3-9C85-682FF76EC0FC}"/>
                  </a:ext>
                </a:extLst>
              </p:cNvPr>
              <p:cNvSpPr txBox="1"/>
              <p:nvPr/>
            </p:nvSpPr>
            <p:spPr>
              <a:xfrm>
                <a:off x="9066988" y="3715761"/>
                <a:ext cx="4762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>
                    <a:solidFill>
                      <a:srgbClr val="FF0000"/>
                    </a:solidFill>
                  </a:rPr>
                  <a:t>B</a:t>
                </a:r>
              </a:p>
            </p:txBody>
          </p:sp>
        </p:grp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3E7731F8-D9E8-445C-8C11-25FB5B6013DD}"/>
              </a:ext>
            </a:extLst>
          </p:cNvPr>
          <p:cNvSpPr txBox="1"/>
          <p:nvPr/>
        </p:nvSpPr>
        <p:spPr>
          <a:xfrm>
            <a:off x="4106447" y="5167312"/>
            <a:ext cx="3979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Wer spricht wann?</a:t>
            </a:r>
          </a:p>
        </p:txBody>
      </p:sp>
      <p:pic>
        <p:nvPicPr>
          <p:cNvPr id="1026" name="Picture 2" descr="Frauengesundheitszentrum: Beratung und Begleitung">
            <a:extLst>
              <a:ext uri="{FF2B5EF4-FFF2-40B4-BE49-F238E27FC236}">
                <a16:creationId xmlns:a16="http://schemas.microsoft.com/office/drawing/2014/main" id="{A95A17E9-FB47-42F5-870A-ECD76CB4C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8186" y="2875983"/>
            <a:ext cx="1123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14EB51-378D-4F9C-8566-195486DB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8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D6B12-A656-4115-9DF0-A6174540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Experiment: SA EEND-EDA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497DC-A7AD-4EE1-8EA3-4332D8392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23 Mel-Bins (</a:t>
            </a:r>
            <a:r>
              <a:rPr lang="de-DE" dirty="0" err="1"/>
              <a:t>LogMel</a:t>
            </a:r>
            <a:r>
              <a:rPr lang="de-DE" dirty="0"/>
              <a:t>)</a:t>
            </a:r>
          </a:p>
          <a:p>
            <a:r>
              <a:rPr lang="de-DE" dirty="0">
                <a:sym typeface="Wingdings" panose="05000000000000000000" pitchFamily="2" charset="2"/>
              </a:rPr>
              <a:t>SA-EEND: vier gestapelte Transformer-Encoder, extrahiert 256-dimensionale </a:t>
            </a:r>
            <a:r>
              <a:rPr lang="de-DE" dirty="0" err="1">
                <a:sym typeface="Wingdings" panose="05000000000000000000" pitchFamily="2" charset="2"/>
              </a:rPr>
              <a:t>Embeddings</a:t>
            </a:r>
            <a:r>
              <a:rPr lang="de-DE" dirty="0">
                <a:sym typeface="Wingdings" panose="05000000000000000000" pitchFamily="2" charset="2"/>
              </a:rPr>
              <a:t> (100 Epochen)</a:t>
            </a:r>
          </a:p>
          <a:p>
            <a:r>
              <a:rPr lang="de-DE" dirty="0">
                <a:sym typeface="Wingdings" panose="05000000000000000000" pitchFamily="2" charset="2"/>
              </a:rPr>
              <a:t>EDA: Grenzwert </a:t>
            </a:r>
            <a:r>
              <a:rPr lang="el-GR" dirty="0"/>
              <a:t>τ</a:t>
            </a:r>
            <a:r>
              <a:rPr lang="de-DE" dirty="0">
                <a:sym typeface="Wingdings" panose="05000000000000000000" pitchFamily="2" charset="2"/>
              </a:rPr>
              <a:t> = 0,5 definiert Akzeptanzgrenze für </a:t>
            </a:r>
            <a:r>
              <a:rPr lang="de-DE" dirty="0" err="1">
                <a:sym typeface="Wingdings" panose="05000000000000000000" pitchFamily="2" charset="2"/>
              </a:rPr>
              <a:t>Attractors</a:t>
            </a:r>
            <a:r>
              <a:rPr lang="de-DE" dirty="0">
                <a:sym typeface="Wingdings" panose="05000000000000000000" pitchFamily="2" charset="2"/>
              </a:rPr>
              <a:t> (25 Epochen)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75ADA2-D633-47EF-B1F1-5C14FDBC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06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FA904-C7E8-4B0A-831D-DBBB195A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Experiment: SA EEND-EDA — Ergebnisse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F6865D-D9BD-443A-9475-BFB934222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62" y="2238375"/>
            <a:ext cx="5400675" cy="11811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710A48-050C-4D29-BA94-DD668E46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220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0EFB9-EE86-411B-9E2D-14F8D4B0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Interpretation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00105ED-4CE2-4158-B284-81BD34A0A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13171"/>
            <a:ext cx="4800600" cy="20764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9C2B442-D8B7-4411-94AF-54C6D16D1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86795"/>
            <a:ext cx="5400675" cy="1181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CBB4A8C-D11B-46EC-8775-1514CC7391B5}"/>
              </a:ext>
            </a:extLst>
          </p:cNvPr>
          <p:cNvSpPr txBox="1"/>
          <p:nvPr/>
        </p:nvSpPr>
        <p:spPr>
          <a:xfrm>
            <a:off x="5953125" y="3467895"/>
            <a:ext cx="5781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Beide Systeme liefern schlechte Ergebnisse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Auffällig: 100% DER (FA) bei EEND-EDA eval2000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AMI-test extrem hohe FA und 0% MS </a:t>
            </a:r>
          </a:p>
          <a:p>
            <a:r>
              <a:rPr lang="de-DE" dirty="0">
                <a:sym typeface="Wingdings" panose="05000000000000000000" pitchFamily="2" charset="2"/>
              </a:rPr>
              <a:t>       Einfach alles wird als Sprache erkannt</a:t>
            </a:r>
          </a:p>
          <a:p>
            <a:r>
              <a:rPr lang="de-DE" dirty="0">
                <a:sym typeface="Wingdings" panose="05000000000000000000" pitchFamily="2" charset="2"/>
              </a:rPr>
              <a:t>       Dadurch werden keine Sprachsegmente verpasst</a:t>
            </a:r>
          </a:p>
          <a:p>
            <a:r>
              <a:rPr lang="de-DE" dirty="0">
                <a:sym typeface="Wingdings" panose="05000000000000000000" pitchFamily="2" charset="2"/>
              </a:rPr>
              <a:t>       Und trotzdem niedrige SE, es werden keine falschen                    	Personen zugeordnet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Handwerkliche Fehler?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Domänenungleichheit?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DA7BA2A-9C6E-4AB5-93C6-0A34B736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42</a:t>
            </a:fld>
            <a:endParaRPr lang="de-DE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1891E9C9-034C-4F98-975F-6C454A17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936199"/>
              </p:ext>
            </p:extLst>
          </p:nvPr>
        </p:nvGraphicFramePr>
        <p:xfrm>
          <a:off x="747712" y="5131633"/>
          <a:ext cx="4981576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8070">
                  <a:extLst>
                    <a:ext uri="{9D8B030D-6E8A-4147-A177-3AD203B41FA5}">
                      <a16:colId xmlns:a16="http://schemas.microsoft.com/office/drawing/2014/main" val="2242474064"/>
                    </a:ext>
                  </a:extLst>
                </a:gridCol>
                <a:gridCol w="754580">
                  <a:extLst>
                    <a:ext uri="{9D8B030D-6E8A-4147-A177-3AD203B41FA5}">
                      <a16:colId xmlns:a16="http://schemas.microsoft.com/office/drawing/2014/main" val="2294662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92049624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950147821"/>
                    </a:ext>
                  </a:extLst>
                </a:gridCol>
                <a:gridCol w="606698">
                  <a:extLst>
                    <a:ext uri="{9D8B030D-6E8A-4147-A177-3AD203B41FA5}">
                      <a16:colId xmlns:a16="http://schemas.microsoft.com/office/drawing/2014/main" val="2459399772"/>
                    </a:ext>
                  </a:extLst>
                </a:gridCol>
                <a:gridCol w="831578">
                  <a:extLst>
                    <a:ext uri="{9D8B030D-6E8A-4147-A177-3AD203B41FA5}">
                      <a16:colId xmlns:a16="http://schemas.microsoft.com/office/drawing/2014/main" val="1419590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7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AMI-test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16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7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PLDA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43,3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119,9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36181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6E5060E1-1275-4F75-8E6F-B652D1727193}"/>
              </a:ext>
            </a:extLst>
          </p:cNvPr>
          <p:cNvSpPr txBox="1"/>
          <p:nvPr/>
        </p:nvSpPr>
        <p:spPr>
          <a:xfrm>
            <a:off x="838200" y="5873313"/>
            <a:ext cx="1598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*entstand nach der BA</a:t>
            </a:r>
          </a:p>
        </p:txBody>
      </p:sp>
    </p:spTree>
    <p:extLst>
      <p:ext uri="{BB962C8B-B14F-4D97-AF65-F5344CB8AC3E}">
        <p14:creationId xmlns:p14="http://schemas.microsoft.com/office/powerpoint/2010/main" val="3173341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C5610-5FA1-4AC4-928B-1747C801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F5905-672C-43A3-B265-5B9361761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Fehlerfindung</a:t>
            </a:r>
          </a:p>
          <a:p>
            <a:r>
              <a:rPr lang="de-DE" dirty="0"/>
              <a:t>Trainingsdatensatz simulieren, erweitern, augmentieren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Adaptierung von EEND-EDA nutzen</a:t>
            </a:r>
          </a:p>
          <a:p>
            <a:r>
              <a:rPr lang="de-DE" dirty="0">
                <a:sym typeface="Wingdings" panose="05000000000000000000" pitchFamily="2" charset="2"/>
              </a:rPr>
              <a:t>Nutzung von SAD/VAD für die Baseline, um direkten Vergleich zu ermöglichen</a:t>
            </a:r>
          </a:p>
          <a:p>
            <a:r>
              <a:rPr lang="de-DE" dirty="0">
                <a:sym typeface="Wingdings" panose="05000000000000000000" pitchFamily="2" charset="2"/>
              </a:rPr>
              <a:t>Andere Baseline (aus DIHARD Challenge vielleicht)  Vergleichbarkeit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7308DE-AA0C-4545-A8F0-4CB00806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71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BE30E-EE2F-4BA5-82E8-DC538BEE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(Persönliches) 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CFB418-0C2F-4DFB-9A3A-66E5560F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Modelle wurden zu sehr als Blackbox genutzt ohne echtes Verständnis</a:t>
            </a:r>
          </a:p>
          <a:p>
            <a:r>
              <a:rPr lang="de-DE" dirty="0"/>
              <a:t>Fertige Skripts zum Teil verwirrend</a:t>
            </a:r>
          </a:p>
          <a:p>
            <a:r>
              <a:rPr lang="de-DE" dirty="0"/>
              <a:t>Integration Hell</a:t>
            </a:r>
          </a:p>
          <a:p>
            <a:r>
              <a:rPr lang="de-DE" dirty="0"/>
              <a:t>Debugging?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F51DAF-B04B-4AA3-8B0F-70FA6FE0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39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CEA02-B21D-4483-A499-03C1BEF4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Diarization</a:t>
            </a:r>
            <a:r>
              <a:rPr lang="de-DE" dirty="0"/>
              <a:t>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332F73-6FA7-465E-B464-524CC10C6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>
          <a:xfrm>
            <a:off x="838200" y="1486073"/>
            <a:ext cx="10515600" cy="85828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BA601A6-F0B3-4770-86F2-B6E89A7416EA}"/>
              </a:ext>
            </a:extLst>
          </p:cNvPr>
          <p:cNvSpPr/>
          <p:nvPr/>
        </p:nvSpPr>
        <p:spPr>
          <a:xfrm>
            <a:off x="4753583" y="2930467"/>
            <a:ext cx="2684834" cy="1308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Diarization</a:t>
            </a:r>
            <a:r>
              <a:rPr lang="de-DE" dirty="0"/>
              <a:t> System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748E6C7A-B4C2-47A1-B4BF-EEDE27157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885204"/>
              </p:ext>
            </p:extLst>
          </p:nvPr>
        </p:nvGraphicFramePr>
        <p:xfrm>
          <a:off x="4376762" y="4824941"/>
          <a:ext cx="3438476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6970">
                  <a:extLst>
                    <a:ext uri="{9D8B030D-6E8A-4147-A177-3AD203B41FA5}">
                      <a16:colId xmlns:a16="http://schemas.microsoft.com/office/drawing/2014/main" val="4037424314"/>
                    </a:ext>
                  </a:extLst>
                </a:gridCol>
                <a:gridCol w="1213534">
                  <a:extLst>
                    <a:ext uri="{9D8B030D-6E8A-4147-A177-3AD203B41FA5}">
                      <a16:colId xmlns:a16="http://schemas.microsoft.com/office/drawing/2014/main" val="3264711364"/>
                    </a:ext>
                  </a:extLst>
                </a:gridCol>
                <a:gridCol w="1057972">
                  <a:extLst>
                    <a:ext uri="{9D8B030D-6E8A-4147-A177-3AD203B41FA5}">
                      <a16:colId xmlns:a16="http://schemas.microsoft.com/office/drawing/2014/main" val="1276763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speaker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start_time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duration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47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88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2.115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4.025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54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2.355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645227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0C0A0F-E2F3-40CE-995E-4AFD355C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1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72005-D0BF-4230-B0E0-BD999ECC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Diarization</a:t>
            </a:r>
            <a:r>
              <a:rPr lang="de-DE" dirty="0"/>
              <a:t>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A7BD51F-AE56-43DD-BD27-0F5961FC7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3" y="1690688"/>
            <a:ext cx="5632314" cy="413386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4D154D-76CA-44AC-B5B3-8D96EB8B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87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DD4F1-0EF9-4AA5-B4D2-5F6010E6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Diarization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F46FE3-83BB-4292-9585-0FB31B5AB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Fügt Identität zu Transkripten hinzu</a:t>
            </a:r>
          </a:p>
          <a:p>
            <a:r>
              <a:rPr lang="de-DE" dirty="0"/>
              <a:t>Verbessert Speech Recognition</a:t>
            </a:r>
          </a:p>
          <a:p>
            <a:r>
              <a:rPr lang="de-DE" dirty="0"/>
              <a:t>Verbessert </a:t>
            </a:r>
            <a:r>
              <a:rPr lang="de-DE" dirty="0" err="1"/>
              <a:t>Indexing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FAB613-3222-489A-8340-FFDFE84D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67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CEA02-B21D-4483-A499-03C1BEF4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 Herangehensweise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332F73-6FA7-465E-B464-524CC10C6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>
          <a:xfrm>
            <a:off x="838200" y="1486073"/>
            <a:ext cx="10515600" cy="85828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BA601A6-F0B3-4770-86F2-B6E89A7416EA}"/>
              </a:ext>
            </a:extLst>
          </p:cNvPr>
          <p:cNvSpPr/>
          <p:nvPr/>
        </p:nvSpPr>
        <p:spPr>
          <a:xfrm>
            <a:off x="4753583" y="2930467"/>
            <a:ext cx="2684834" cy="13083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Diarization</a:t>
            </a:r>
            <a:r>
              <a:rPr lang="de-DE" dirty="0"/>
              <a:t> System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748E6C7A-B4C2-47A1-B4BF-EEDE27157AA6}"/>
              </a:ext>
            </a:extLst>
          </p:cNvPr>
          <p:cNvGraphicFramePr>
            <a:graphicFrameLocks noGrp="1"/>
          </p:cNvGraphicFramePr>
          <p:nvPr/>
        </p:nvGraphicFramePr>
        <p:xfrm>
          <a:off x="4376762" y="4824941"/>
          <a:ext cx="3438476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6970">
                  <a:extLst>
                    <a:ext uri="{9D8B030D-6E8A-4147-A177-3AD203B41FA5}">
                      <a16:colId xmlns:a16="http://schemas.microsoft.com/office/drawing/2014/main" val="4037424314"/>
                    </a:ext>
                  </a:extLst>
                </a:gridCol>
                <a:gridCol w="1213534">
                  <a:extLst>
                    <a:ext uri="{9D8B030D-6E8A-4147-A177-3AD203B41FA5}">
                      <a16:colId xmlns:a16="http://schemas.microsoft.com/office/drawing/2014/main" val="3264711364"/>
                    </a:ext>
                  </a:extLst>
                </a:gridCol>
                <a:gridCol w="1057972">
                  <a:extLst>
                    <a:ext uri="{9D8B030D-6E8A-4147-A177-3AD203B41FA5}">
                      <a16:colId xmlns:a16="http://schemas.microsoft.com/office/drawing/2014/main" val="1276763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speaker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start_time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duration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47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88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2.115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4.025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54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2.355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645227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D8C030-5185-479D-8785-2EC83246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43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CEA02-B21D-4483-A499-03C1BEF4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 Herangehensweise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BA601A6-F0B3-4770-86F2-B6E89A7416EA}"/>
              </a:ext>
            </a:extLst>
          </p:cNvPr>
          <p:cNvSpPr/>
          <p:nvPr/>
        </p:nvSpPr>
        <p:spPr>
          <a:xfrm>
            <a:off x="838200" y="1774826"/>
            <a:ext cx="10515600" cy="47866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Diarization</a:t>
            </a:r>
            <a:r>
              <a:rPr lang="de-DE" dirty="0"/>
              <a:t> System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CE794484-AB58-4B20-9F3B-22C836278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>
          <a:xfrm>
            <a:off x="1441315" y="1931739"/>
            <a:ext cx="9619034" cy="785111"/>
          </a:xfr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F42899A-3921-47F0-B9D8-F83C5EFA4F82}"/>
              </a:ext>
            </a:extLst>
          </p:cNvPr>
          <p:cNvGrpSpPr/>
          <p:nvPr/>
        </p:nvGrpSpPr>
        <p:grpSpPr>
          <a:xfrm>
            <a:off x="1441315" y="3016482"/>
            <a:ext cx="9619034" cy="1360126"/>
            <a:chOff x="1441315" y="3103924"/>
            <a:chExt cx="9619034" cy="1360126"/>
          </a:xfrm>
        </p:grpSpPr>
        <p:pic>
          <p:nvPicPr>
            <p:cNvPr id="24" name="Inhaltsplatzhalter 4">
              <a:extLst>
                <a:ext uri="{FF2B5EF4-FFF2-40B4-BE49-F238E27FC236}">
                  <a16:creationId xmlns:a16="http://schemas.microsoft.com/office/drawing/2014/main" id="{A983D9A6-0BF6-4FA4-BC5D-EB8F15450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294"/>
            <a:stretch/>
          </p:blipFill>
          <p:spPr>
            <a:xfrm>
              <a:off x="1441315" y="3615245"/>
              <a:ext cx="9619034" cy="785111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6F3CE09-F002-4F82-B11B-CFF0EA34D0D3}"/>
                </a:ext>
              </a:extLst>
            </p:cNvPr>
            <p:cNvSpPr/>
            <p:nvPr/>
          </p:nvSpPr>
          <p:spPr>
            <a:xfrm>
              <a:off x="1838325" y="3543300"/>
              <a:ext cx="61912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D8D4FE3-A3C7-4C57-A083-6701B8FE4FF8}"/>
                </a:ext>
              </a:extLst>
            </p:cNvPr>
            <p:cNvSpPr/>
            <p:nvPr/>
          </p:nvSpPr>
          <p:spPr>
            <a:xfrm>
              <a:off x="2663825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4DA6842-6477-4C1F-B42D-271BA1D2014F}"/>
                </a:ext>
              </a:extLst>
            </p:cNvPr>
            <p:cNvSpPr/>
            <p:nvPr/>
          </p:nvSpPr>
          <p:spPr>
            <a:xfrm>
              <a:off x="3667125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DF2241B-7161-4C70-B40F-0BFFE4632BED}"/>
                </a:ext>
              </a:extLst>
            </p:cNvPr>
            <p:cNvSpPr/>
            <p:nvPr/>
          </p:nvSpPr>
          <p:spPr>
            <a:xfrm>
              <a:off x="4692651" y="3543300"/>
              <a:ext cx="196850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363C80C-5A41-4932-BF22-5694DFA129C4}"/>
                </a:ext>
              </a:extLst>
            </p:cNvPr>
            <p:cNvSpPr/>
            <p:nvPr/>
          </p:nvSpPr>
          <p:spPr>
            <a:xfrm>
              <a:off x="4962525" y="3543300"/>
              <a:ext cx="154622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D1EAA998-2982-46B3-B7FC-0CADE021454B}"/>
                </a:ext>
              </a:extLst>
            </p:cNvPr>
            <p:cNvSpPr/>
            <p:nvPr/>
          </p:nvSpPr>
          <p:spPr>
            <a:xfrm>
              <a:off x="6588124" y="3536950"/>
              <a:ext cx="3224213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CC031F8-C8A0-4ADB-8DD6-2840F9EB8B08}"/>
                </a:ext>
              </a:extLst>
            </p:cNvPr>
            <p:cNvSpPr/>
            <p:nvPr/>
          </p:nvSpPr>
          <p:spPr>
            <a:xfrm>
              <a:off x="10062487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FEF727E-945D-4D6B-8F73-83CC98297EC0}"/>
                </a:ext>
              </a:extLst>
            </p:cNvPr>
            <p:cNvSpPr txBox="1"/>
            <p:nvPr/>
          </p:nvSpPr>
          <p:spPr>
            <a:xfrm>
              <a:off x="5444617" y="3103924"/>
              <a:ext cx="16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Segmentierung</a:t>
              </a:r>
            </a:p>
          </p:txBody>
        </p:sp>
      </p:grp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4B612D4B-B343-4133-BF92-60DB9C1C1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>
          <a:xfrm>
            <a:off x="1441315" y="5134693"/>
            <a:ext cx="9619034" cy="78511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9C04668-CC81-4695-A093-2CB31E215433}"/>
              </a:ext>
            </a:extLst>
          </p:cNvPr>
          <p:cNvSpPr/>
          <p:nvPr/>
        </p:nvSpPr>
        <p:spPr>
          <a:xfrm>
            <a:off x="1838325" y="5062748"/>
            <a:ext cx="619125" cy="92075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E99DE8B-22F3-4189-800E-DF4F8E2DB4B8}"/>
              </a:ext>
            </a:extLst>
          </p:cNvPr>
          <p:cNvSpPr/>
          <p:nvPr/>
        </p:nvSpPr>
        <p:spPr>
          <a:xfrm>
            <a:off x="2663825" y="5062748"/>
            <a:ext cx="904875" cy="9207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05BE5A-2CDD-4F0C-B96A-28EC8B27A407}"/>
              </a:ext>
            </a:extLst>
          </p:cNvPr>
          <p:cNvSpPr/>
          <p:nvPr/>
        </p:nvSpPr>
        <p:spPr>
          <a:xfrm>
            <a:off x="3667125" y="5062748"/>
            <a:ext cx="904875" cy="92075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EC9B47-D5B3-4B2F-959A-0CB8E6123E24}"/>
              </a:ext>
            </a:extLst>
          </p:cNvPr>
          <p:cNvSpPr/>
          <p:nvPr/>
        </p:nvSpPr>
        <p:spPr>
          <a:xfrm>
            <a:off x="4692651" y="5062748"/>
            <a:ext cx="196850" cy="92075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2B2B588-84BE-458F-AD62-BAC2A61F243D}"/>
              </a:ext>
            </a:extLst>
          </p:cNvPr>
          <p:cNvSpPr/>
          <p:nvPr/>
        </p:nvSpPr>
        <p:spPr>
          <a:xfrm>
            <a:off x="4962525" y="5062748"/>
            <a:ext cx="1546225" cy="9207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1925537-342D-44A8-89D9-ADAB5BBDD2E0}"/>
              </a:ext>
            </a:extLst>
          </p:cNvPr>
          <p:cNvSpPr/>
          <p:nvPr/>
        </p:nvSpPr>
        <p:spPr>
          <a:xfrm>
            <a:off x="5761037" y="4999248"/>
            <a:ext cx="252413" cy="104140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8E7FECD-CCBF-41D5-A219-BC1DCE16DAD6}"/>
              </a:ext>
            </a:extLst>
          </p:cNvPr>
          <p:cNvSpPr/>
          <p:nvPr/>
        </p:nvSpPr>
        <p:spPr>
          <a:xfrm>
            <a:off x="6588124" y="5056398"/>
            <a:ext cx="3224213" cy="92075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BD3C5F-3A0F-46B4-BE1E-CB76F288190E}"/>
              </a:ext>
            </a:extLst>
          </p:cNvPr>
          <p:cNvSpPr/>
          <p:nvPr/>
        </p:nvSpPr>
        <p:spPr>
          <a:xfrm>
            <a:off x="7107239" y="4999248"/>
            <a:ext cx="817562" cy="10414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59BF18-24D6-4962-B4A2-5D928A796109}"/>
              </a:ext>
            </a:extLst>
          </p:cNvPr>
          <p:cNvSpPr/>
          <p:nvPr/>
        </p:nvSpPr>
        <p:spPr>
          <a:xfrm>
            <a:off x="10062487" y="5062748"/>
            <a:ext cx="904875" cy="92075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D7A38F2-FD6A-411B-8143-564A32DE1A50}"/>
              </a:ext>
            </a:extLst>
          </p:cNvPr>
          <p:cNvSpPr txBox="1"/>
          <p:nvPr/>
        </p:nvSpPr>
        <p:spPr>
          <a:xfrm>
            <a:off x="5688946" y="4610196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Clustering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9297868-38D6-41D2-BEE5-F13228D357DB}"/>
              </a:ext>
            </a:extLst>
          </p:cNvPr>
          <p:cNvSpPr/>
          <p:nvPr/>
        </p:nvSpPr>
        <p:spPr>
          <a:xfrm>
            <a:off x="1828007" y="6096155"/>
            <a:ext cx="629443" cy="274473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E81D378-7FF3-46CA-B60C-BE1F66A1555C}"/>
              </a:ext>
            </a:extLst>
          </p:cNvPr>
          <p:cNvSpPr/>
          <p:nvPr/>
        </p:nvSpPr>
        <p:spPr>
          <a:xfrm>
            <a:off x="3667125" y="6093040"/>
            <a:ext cx="904876" cy="274473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5B30FD2-A0CD-4099-92E5-986C86DCB62E}"/>
              </a:ext>
            </a:extLst>
          </p:cNvPr>
          <p:cNvSpPr/>
          <p:nvPr/>
        </p:nvSpPr>
        <p:spPr>
          <a:xfrm>
            <a:off x="10062487" y="6087639"/>
            <a:ext cx="904875" cy="274473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50BF44A-100F-494C-B355-5F3CA686F324}"/>
              </a:ext>
            </a:extLst>
          </p:cNvPr>
          <p:cNvSpPr/>
          <p:nvPr/>
        </p:nvSpPr>
        <p:spPr>
          <a:xfrm>
            <a:off x="2650450" y="6093040"/>
            <a:ext cx="918250" cy="27447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535DCBB-319B-4E77-8ED7-8411EEB954AF}"/>
              </a:ext>
            </a:extLst>
          </p:cNvPr>
          <p:cNvSpPr/>
          <p:nvPr/>
        </p:nvSpPr>
        <p:spPr>
          <a:xfrm>
            <a:off x="4964231" y="6098106"/>
            <a:ext cx="1544519" cy="27447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         B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7FE46EF-F9FF-4254-B995-0A9904725CD0}"/>
              </a:ext>
            </a:extLst>
          </p:cNvPr>
          <p:cNvSpPr/>
          <p:nvPr/>
        </p:nvSpPr>
        <p:spPr>
          <a:xfrm>
            <a:off x="5761037" y="6136512"/>
            <a:ext cx="252413" cy="274473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E736CE2-5CF5-49E7-AAAC-632189C16B2F}"/>
              </a:ext>
            </a:extLst>
          </p:cNvPr>
          <p:cNvSpPr/>
          <p:nvPr/>
        </p:nvSpPr>
        <p:spPr>
          <a:xfrm>
            <a:off x="4686302" y="6101382"/>
            <a:ext cx="196850" cy="27447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8F3069C-10D2-432D-A4C9-34CFC53AFCE5}"/>
              </a:ext>
            </a:extLst>
          </p:cNvPr>
          <p:cNvSpPr/>
          <p:nvPr/>
        </p:nvSpPr>
        <p:spPr>
          <a:xfrm>
            <a:off x="6588123" y="6101382"/>
            <a:ext cx="3217865" cy="27447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14F8B5A-3659-4413-A3B8-31341539A074}"/>
              </a:ext>
            </a:extLst>
          </p:cNvPr>
          <p:cNvSpPr/>
          <p:nvPr/>
        </p:nvSpPr>
        <p:spPr>
          <a:xfrm>
            <a:off x="7103328" y="6133707"/>
            <a:ext cx="817563" cy="27447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8D62AE-3859-4A0A-AFFA-0DA3B452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63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37" grpId="0" animBg="1"/>
      <p:bldP spid="41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1492</Words>
  <Application>Microsoft Office PowerPoint</Application>
  <PresentationFormat>Breitbild</PresentationFormat>
  <Paragraphs>386</Paragraphs>
  <Slides>44</Slides>
  <Notes>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Lucida Console</vt:lpstr>
      <vt:lpstr>Times New Roman</vt:lpstr>
      <vt:lpstr>Wingdings</vt:lpstr>
      <vt:lpstr>Office</vt:lpstr>
      <vt:lpstr>Diarization und Overlap Detection für Arzt-Patienten-Gespräche</vt:lpstr>
      <vt:lpstr>Aufgabe</vt:lpstr>
      <vt:lpstr>Gliederung</vt:lpstr>
      <vt:lpstr>Was ist Diarization?</vt:lpstr>
      <vt:lpstr>Was ist Diarization?</vt:lpstr>
      <vt:lpstr>Was ist Diarization?</vt:lpstr>
      <vt:lpstr>Warum Diarization?</vt:lpstr>
      <vt:lpstr>Typische Herangehensweise</vt:lpstr>
      <vt:lpstr>Typische Herangehensweise</vt:lpstr>
      <vt:lpstr>Typische Herangehensweise</vt:lpstr>
      <vt:lpstr>Grundlagen: Features</vt:lpstr>
      <vt:lpstr>PowerPoint-Präsentation</vt:lpstr>
      <vt:lpstr>Grundlagen: Features</vt:lpstr>
      <vt:lpstr>Grundlagen: Features</vt:lpstr>
      <vt:lpstr>Feature: Mel-Spektogramme</vt:lpstr>
      <vt:lpstr>Feature: LogMel</vt:lpstr>
      <vt:lpstr>MFCC (Mel Frequency Cepstral Coefficients)</vt:lpstr>
      <vt:lpstr>Modelle</vt:lpstr>
      <vt:lpstr>Modelle</vt:lpstr>
      <vt:lpstr>Feature: Mel-Spektogramme</vt:lpstr>
      <vt:lpstr>Qualitätsmaß: Diarization Error Rate</vt:lpstr>
      <vt:lpstr>Auswahlverfahren</vt:lpstr>
      <vt:lpstr>Auswahlverfahren</vt:lpstr>
      <vt:lpstr>USTC-NELSLIP DIHARD III System</vt:lpstr>
      <vt:lpstr>DKU-Duke-Lenovo DIHARD III System </vt:lpstr>
      <vt:lpstr>Hitachi-JHU DIHARD III System </vt:lpstr>
      <vt:lpstr>SA-EEND mit EDA</vt:lpstr>
      <vt:lpstr>Auswertung</vt:lpstr>
      <vt:lpstr>Baseline</vt:lpstr>
      <vt:lpstr>SA-EEND mit EDA</vt:lpstr>
      <vt:lpstr>Github: SA EEND-EDA</vt:lpstr>
      <vt:lpstr>Wichtige Dateiformate</vt:lpstr>
      <vt:lpstr>Datensätze</vt:lpstr>
      <vt:lpstr>Datensatz: AMI</vt:lpstr>
      <vt:lpstr>Datensatz: eval2000</vt:lpstr>
      <vt:lpstr>Datensatz: eval2000</vt:lpstr>
      <vt:lpstr>Experiment: Baseline</vt:lpstr>
      <vt:lpstr>Experiment: Baseline - Ergebnisse</vt:lpstr>
      <vt:lpstr>Experiment: SA EEND-EDA</vt:lpstr>
      <vt:lpstr>Experiment: SA EEND-EDA</vt:lpstr>
      <vt:lpstr>Experiment: SA EEND-EDA — Ergebnisse</vt:lpstr>
      <vt:lpstr>Ergebnisse: Interpretation</vt:lpstr>
      <vt:lpstr>Ausblick</vt:lpstr>
      <vt:lpstr>(Persönliches) 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Diarization und Overlap Detection für Arzt-Patienten-Gespräche</dc:title>
  <dc:creator>klingerse62324</dc:creator>
  <cp:lastModifiedBy>klingerse62324</cp:lastModifiedBy>
  <cp:revision>14</cp:revision>
  <dcterms:created xsi:type="dcterms:W3CDTF">2022-03-26T17:56:13Z</dcterms:created>
  <dcterms:modified xsi:type="dcterms:W3CDTF">2022-03-28T13:44:27Z</dcterms:modified>
</cp:coreProperties>
</file>